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0400"/>
  <p:notesSz cx="6858000" cy="9144000"/>
  <p:embeddedFontLst>
    <p:embeddedFont>
      <p:font typeface="Tahoma"/>
      <p:regular r:id="rId24"/>
      <p:bold r:id="rId25"/>
    </p:embeddedFont>
    <p:embeddedFont>
      <p:font typeface="Quattrocento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0" roundtripDataSignature="AMtx7mhjklfErbRvDWOxxOYln0/Skzin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ahom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QuattrocentoSans-regular.fntdata"/><Relationship Id="rId25" Type="http://schemas.openxmlformats.org/officeDocument/2006/relationships/font" Target="fonts/Tahoma-bold.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0: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1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8: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o de título">
  <p:cSld name="Diapositivo de título">
    <p:spTree>
      <p:nvGrpSpPr>
        <p:cNvPr id="15" name="Shape 15"/>
        <p:cNvGrpSpPr/>
        <p:nvPr/>
      </p:nvGrpSpPr>
      <p:grpSpPr>
        <a:xfrm>
          <a:off x="0" y="0"/>
          <a:ext cx="0" cy="0"/>
          <a:chOff x="0" y="0"/>
          <a:chExt cx="0" cy="0"/>
        </a:xfrm>
      </p:grpSpPr>
      <p:sp>
        <p:nvSpPr>
          <p:cNvPr id="16" name="Google Shape;16;p20"/>
          <p:cNvSpPr/>
          <p:nvPr/>
        </p:nvSpPr>
        <p:spPr>
          <a:xfrm>
            <a:off x="11145" y="2511374"/>
            <a:ext cx="12190413" cy="1412776"/>
          </a:xfrm>
          <a:prstGeom prst="rect">
            <a:avLst/>
          </a:prstGeom>
          <a:solidFill>
            <a:srgbClr val="C2D59B"/>
          </a:solidFill>
          <a:ln cap="flat" cmpd="sng" w="25400">
            <a:solidFill>
              <a:srgbClr val="C2D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D6E3BC"/>
              </a:solidFill>
              <a:latin typeface="Calibri"/>
              <a:ea typeface="Calibri"/>
              <a:cs typeface="Calibri"/>
              <a:sym typeface="Calibri"/>
            </a:endParaRPr>
          </a:p>
        </p:txBody>
      </p:sp>
      <p:sp>
        <p:nvSpPr>
          <p:cNvPr id="17" name="Google Shape;17;p20"/>
          <p:cNvSpPr txBox="1"/>
          <p:nvPr/>
        </p:nvSpPr>
        <p:spPr>
          <a:xfrm>
            <a:off x="1270670" y="2432108"/>
            <a:ext cx="9320481"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pt-PT" sz="4800" u="none" cap="none" strike="noStrike">
                <a:solidFill>
                  <a:srgbClr val="7F7F7F"/>
                </a:solidFill>
                <a:latin typeface="Verdana"/>
                <a:ea typeface="Verdana"/>
                <a:cs typeface="Verdana"/>
                <a:sym typeface="Verdana"/>
              </a:rPr>
              <a:t>Estratégia Empresarial e Avaliação de Projetos</a:t>
            </a:r>
            <a:endParaRPr/>
          </a:p>
        </p:txBody>
      </p:sp>
      <p:sp>
        <p:nvSpPr>
          <p:cNvPr id="18" name="Google Shape;18;p20"/>
          <p:cNvSpPr txBox="1"/>
          <p:nvPr/>
        </p:nvSpPr>
        <p:spPr>
          <a:xfrm>
            <a:off x="3976272" y="5107787"/>
            <a:ext cx="390927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pt-PT" sz="1800" u="none" cap="none" strike="noStrike">
                <a:solidFill>
                  <a:schemeClr val="dk1"/>
                </a:solidFill>
                <a:latin typeface="Calibri"/>
                <a:ea typeface="Calibri"/>
                <a:cs typeface="Calibri"/>
                <a:sym typeface="Calibri"/>
              </a:rPr>
              <a:t>Prof. Luís Mira da Silva | Leonor Santos</a:t>
            </a:r>
            <a:endParaRPr b="1" i="0" sz="1800" u="none" cap="none" strike="noStrike">
              <a:solidFill>
                <a:schemeClr val="dk1"/>
              </a:solidFill>
              <a:latin typeface="Calibri"/>
              <a:ea typeface="Calibri"/>
              <a:cs typeface="Calibri"/>
              <a:sym typeface="Calibri"/>
            </a:endParaRPr>
          </a:p>
        </p:txBody>
      </p:sp>
      <p:pic>
        <p:nvPicPr>
          <p:cNvPr id="19" name="Google Shape;19;p20"/>
          <p:cNvPicPr preferRelativeResize="0"/>
          <p:nvPr/>
        </p:nvPicPr>
        <p:blipFill rotWithShape="1">
          <a:blip r:embed="rId2">
            <a:alphaModFix/>
          </a:blip>
          <a:srcRect b="0" l="0" r="0" t="0"/>
          <a:stretch/>
        </p:blipFill>
        <p:spPr>
          <a:xfrm>
            <a:off x="9169517" y="168472"/>
            <a:ext cx="2843269" cy="8675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8" name="Shape 68"/>
        <p:cNvGrpSpPr/>
        <p:nvPr/>
      </p:nvGrpSpPr>
      <p:grpSpPr>
        <a:xfrm>
          <a:off x="0" y="0"/>
          <a:ext cx="0" cy="0"/>
          <a:chOff x="0" y="0"/>
          <a:chExt cx="0" cy="0"/>
        </a:xfrm>
      </p:grpSpPr>
      <p:sp>
        <p:nvSpPr>
          <p:cNvPr id="69" name="Google Shape;69;p29"/>
          <p:cNvSpPr txBox="1"/>
          <p:nvPr>
            <p:ph type="title"/>
          </p:nvPr>
        </p:nvSpPr>
        <p:spPr>
          <a:xfrm>
            <a:off x="2389406" y="4800600"/>
            <a:ext cx="7314248"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p:nvPr>
            <p:ph idx="2" type="pic"/>
          </p:nvPr>
        </p:nvSpPr>
        <p:spPr>
          <a:xfrm>
            <a:off x="2389406" y="612775"/>
            <a:ext cx="7314248"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29"/>
          <p:cNvSpPr txBox="1"/>
          <p:nvPr>
            <p:ph idx="1" type="body"/>
          </p:nvPr>
        </p:nvSpPr>
        <p:spPr>
          <a:xfrm>
            <a:off x="2389406" y="5367338"/>
            <a:ext cx="7314248"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29"/>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5" name="Shape 75"/>
        <p:cNvGrpSpPr/>
        <p:nvPr/>
      </p:nvGrpSpPr>
      <p:grpSpPr>
        <a:xfrm>
          <a:off x="0" y="0"/>
          <a:ext cx="0" cy="0"/>
          <a:chOff x="0" y="0"/>
          <a:chExt cx="0" cy="0"/>
        </a:xfrm>
      </p:grpSpPr>
      <p:sp>
        <p:nvSpPr>
          <p:cNvPr id="76" name="Google Shape;76;p30"/>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0"/>
          <p:cNvSpPr txBox="1"/>
          <p:nvPr>
            <p:ph idx="1" type="body"/>
          </p:nvPr>
        </p:nvSpPr>
        <p:spPr>
          <a:xfrm rot="5400000">
            <a:off x="3832225" y="-1622504"/>
            <a:ext cx="4525963" cy="109713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30"/>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e texto" type="vertTitleAndTx">
  <p:cSld name="VERTICAL_TITLE_AND_VERTICAL_TEXT">
    <p:spTree>
      <p:nvGrpSpPr>
        <p:cNvPr id="81" name="Shape 81"/>
        <p:cNvGrpSpPr/>
        <p:nvPr/>
      </p:nvGrpSpPr>
      <p:grpSpPr>
        <a:xfrm>
          <a:off x="0" y="0"/>
          <a:ext cx="0" cy="0"/>
          <a:chOff x="0" y="0"/>
          <a:chExt cx="0" cy="0"/>
        </a:xfrm>
      </p:grpSpPr>
      <p:sp>
        <p:nvSpPr>
          <p:cNvPr id="82" name="Google Shape;82;p31"/>
          <p:cNvSpPr txBox="1"/>
          <p:nvPr>
            <p:ph type="title"/>
          </p:nvPr>
        </p:nvSpPr>
        <p:spPr>
          <a:xfrm rot="5400000">
            <a:off x="7283708" y="1828980"/>
            <a:ext cx="5851525" cy="2742843"/>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1"/>
          <p:cNvSpPr txBox="1"/>
          <p:nvPr>
            <p:ph idx="1" type="body"/>
          </p:nvPr>
        </p:nvSpPr>
        <p:spPr>
          <a:xfrm rot="5400000">
            <a:off x="1696436" y="-812276"/>
            <a:ext cx="5851525" cy="802535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31"/>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1"/>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quema Personalizado">
  <p:cSld name="Esquema Personalizado">
    <p:spTree>
      <p:nvGrpSpPr>
        <p:cNvPr id="20" name="Shape 20"/>
        <p:cNvGrpSpPr/>
        <p:nvPr/>
      </p:nvGrpSpPr>
      <p:grpSpPr>
        <a:xfrm>
          <a:off x="0" y="0"/>
          <a:ext cx="0" cy="0"/>
          <a:chOff x="0" y="0"/>
          <a:chExt cx="0" cy="0"/>
        </a:xfrm>
      </p:grpSpPr>
      <p:sp>
        <p:nvSpPr>
          <p:cNvPr id="21" name="Google Shape;21;p21"/>
          <p:cNvSpPr/>
          <p:nvPr/>
        </p:nvSpPr>
        <p:spPr>
          <a:xfrm>
            <a:off x="-48676" y="-27384"/>
            <a:ext cx="12239089" cy="1008112"/>
          </a:xfrm>
          <a:prstGeom prst="rect">
            <a:avLst/>
          </a:prstGeom>
          <a:solidFill>
            <a:srgbClr val="C2D59B"/>
          </a:solidFill>
          <a:ln cap="flat" cmpd="sng" w="25400">
            <a:solidFill>
              <a:srgbClr val="C2D5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D6E3BC"/>
              </a:solidFill>
              <a:latin typeface="Calibri"/>
              <a:ea typeface="Calibri"/>
              <a:cs typeface="Calibri"/>
              <a:sym typeface="Calibri"/>
            </a:endParaRPr>
          </a:p>
        </p:txBody>
      </p:sp>
      <p:sp>
        <p:nvSpPr>
          <p:cNvPr id="22" name="Google Shape;22;p21"/>
          <p:cNvSpPr txBox="1"/>
          <p:nvPr/>
        </p:nvSpPr>
        <p:spPr>
          <a:xfrm>
            <a:off x="1" y="6525345"/>
            <a:ext cx="378165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t-PT" sz="1200" u="none" cap="none" strike="noStrike">
                <a:solidFill>
                  <a:schemeClr val="dk1"/>
                </a:solidFill>
                <a:latin typeface="Verdana"/>
                <a:ea typeface="Verdana"/>
                <a:cs typeface="Verdana"/>
                <a:sym typeface="Verdana"/>
              </a:rPr>
              <a:t>Estratégia Empresarial e Avaliação de Projetos</a:t>
            </a:r>
            <a:endParaRPr/>
          </a:p>
        </p:txBody>
      </p:sp>
      <p:sp>
        <p:nvSpPr>
          <p:cNvPr id="23" name="Google Shape;23;p21"/>
          <p:cNvSpPr txBox="1"/>
          <p:nvPr/>
        </p:nvSpPr>
        <p:spPr>
          <a:xfrm>
            <a:off x="10021616" y="6525342"/>
            <a:ext cx="213359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pt-PT" sz="1200">
                <a:solidFill>
                  <a:schemeClr val="dk1"/>
                </a:solidFill>
                <a:latin typeface="Verdana"/>
                <a:ea typeface="Verdana"/>
                <a:cs typeface="Verdana"/>
                <a:sym typeface="Verdana"/>
              </a:rPr>
              <a:t>12 de Fevereiro de 2021 </a:t>
            </a:r>
            <a:endParaRPr sz="1200">
              <a:solidFill>
                <a:schemeClr val="dk1"/>
              </a:solidFill>
              <a:latin typeface="Verdana"/>
              <a:ea typeface="Verdana"/>
              <a:cs typeface="Verdana"/>
              <a:sym typeface="Verdan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objecto" type="obj">
  <p:cSld name="OBJECT">
    <p:spTree>
      <p:nvGrpSpPr>
        <p:cNvPr id="24" name="Shape 24"/>
        <p:cNvGrpSpPr/>
        <p:nvPr/>
      </p:nvGrpSpPr>
      <p:grpSpPr>
        <a:xfrm>
          <a:off x="0" y="0"/>
          <a:ext cx="0" cy="0"/>
          <a:chOff x="0" y="0"/>
          <a:chExt cx="0" cy="0"/>
        </a:xfrm>
      </p:grpSpPr>
      <p:sp>
        <p:nvSpPr>
          <p:cNvPr id="25" name="Google Shape;25;p22"/>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2"/>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 name="Google Shape;27;p22"/>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cção" type="secHead">
  <p:cSld name="SECTION_HEADER">
    <p:spTree>
      <p:nvGrpSpPr>
        <p:cNvPr id="30" name="Shape 30"/>
        <p:cNvGrpSpPr/>
        <p:nvPr/>
      </p:nvGrpSpPr>
      <p:grpSpPr>
        <a:xfrm>
          <a:off x="0" y="0"/>
          <a:ext cx="0" cy="0"/>
          <a:chOff x="0" y="0"/>
          <a:chExt cx="0" cy="0"/>
        </a:xfrm>
      </p:grpSpPr>
      <p:sp>
        <p:nvSpPr>
          <p:cNvPr id="31" name="Google Shape;31;p23"/>
          <p:cNvSpPr txBox="1"/>
          <p:nvPr>
            <p:ph type="title"/>
          </p:nvPr>
        </p:nvSpPr>
        <p:spPr>
          <a:xfrm>
            <a:off x="962959" y="4406901"/>
            <a:ext cx="10361851"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3"/>
          <p:cNvSpPr txBox="1"/>
          <p:nvPr>
            <p:ph idx="1" type="body"/>
          </p:nvPr>
        </p:nvSpPr>
        <p:spPr>
          <a:xfrm>
            <a:off x="962959" y="2906713"/>
            <a:ext cx="10361851"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 name="Google Shape;33;p23"/>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Duplo" type="twoObj">
  <p:cSld name="TWO_OBJECTS">
    <p:spTree>
      <p:nvGrpSpPr>
        <p:cNvPr id="36" name="Shape 36"/>
        <p:cNvGrpSpPr/>
        <p:nvPr/>
      </p:nvGrpSpPr>
      <p:grpSpPr>
        <a:xfrm>
          <a:off x="0" y="0"/>
          <a:ext cx="0" cy="0"/>
          <a:chOff x="0" y="0"/>
          <a:chExt cx="0" cy="0"/>
        </a:xfrm>
      </p:grpSpPr>
      <p:sp>
        <p:nvSpPr>
          <p:cNvPr id="37" name="Google Shape;37;p24"/>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609521" y="1600201"/>
            <a:ext cx="5384099"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24"/>
          <p:cNvSpPr txBox="1"/>
          <p:nvPr>
            <p:ph idx="2" type="body"/>
          </p:nvPr>
        </p:nvSpPr>
        <p:spPr>
          <a:xfrm>
            <a:off x="6196793" y="1600201"/>
            <a:ext cx="5384099"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4"/>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4"/>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3" name="Shape 43"/>
        <p:cNvGrpSpPr/>
        <p:nvPr/>
      </p:nvGrpSpPr>
      <p:grpSpPr>
        <a:xfrm>
          <a:off x="0" y="0"/>
          <a:ext cx="0" cy="0"/>
          <a:chOff x="0" y="0"/>
          <a:chExt cx="0" cy="0"/>
        </a:xfrm>
      </p:grpSpPr>
      <p:sp>
        <p:nvSpPr>
          <p:cNvPr id="44" name="Google Shape;44;p25"/>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5"/>
          <p:cNvSpPr txBox="1"/>
          <p:nvPr>
            <p:ph idx="1" type="body"/>
          </p:nvPr>
        </p:nvSpPr>
        <p:spPr>
          <a:xfrm>
            <a:off x="609521" y="1535113"/>
            <a:ext cx="5386216"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25"/>
          <p:cNvSpPr txBox="1"/>
          <p:nvPr>
            <p:ph idx="2" type="body"/>
          </p:nvPr>
        </p:nvSpPr>
        <p:spPr>
          <a:xfrm>
            <a:off x="609521" y="2174875"/>
            <a:ext cx="5386216"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25"/>
          <p:cNvSpPr txBox="1"/>
          <p:nvPr>
            <p:ph idx="3" type="body"/>
          </p:nvPr>
        </p:nvSpPr>
        <p:spPr>
          <a:xfrm>
            <a:off x="6192561" y="1535113"/>
            <a:ext cx="5388332"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25"/>
          <p:cNvSpPr txBox="1"/>
          <p:nvPr>
            <p:ph idx="4" type="body"/>
          </p:nvPr>
        </p:nvSpPr>
        <p:spPr>
          <a:xfrm>
            <a:off x="6192561" y="2174875"/>
            <a:ext cx="5388332"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25"/>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5"/>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 título" type="titleOnly">
  <p:cSld name="TITLE_ONLY">
    <p:spTree>
      <p:nvGrpSpPr>
        <p:cNvPr id="52" name="Shape 52"/>
        <p:cNvGrpSpPr/>
        <p:nvPr/>
      </p:nvGrpSpPr>
      <p:grpSpPr>
        <a:xfrm>
          <a:off x="0" y="0"/>
          <a:ext cx="0" cy="0"/>
          <a:chOff x="0" y="0"/>
          <a:chExt cx="0" cy="0"/>
        </a:xfrm>
      </p:grpSpPr>
      <p:sp>
        <p:nvSpPr>
          <p:cNvPr id="53" name="Google Shape;53;p26"/>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6"/>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6"/>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7" name="Shape 57"/>
        <p:cNvGrpSpPr/>
        <p:nvPr/>
      </p:nvGrpSpPr>
      <p:grpSpPr>
        <a:xfrm>
          <a:off x="0" y="0"/>
          <a:ext cx="0" cy="0"/>
          <a:chOff x="0" y="0"/>
          <a:chExt cx="0" cy="0"/>
        </a:xfrm>
      </p:grpSpPr>
      <p:sp>
        <p:nvSpPr>
          <p:cNvPr id="58" name="Google Shape;58;p27"/>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609521" y="273050"/>
            <a:ext cx="4010562"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txBox="1"/>
          <p:nvPr>
            <p:ph idx="1" type="body"/>
          </p:nvPr>
        </p:nvSpPr>
        <p:spPr>
          <a:xfrm>
            <a:off x="4766113" y="273051"/>
            <a:ext cx="6814779"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4" name="Google Shape;64;p28"/>
          <p:cNvSpPr txBox="1"/>
          <p:nvPr>
            <p:ph idx="2" type="body"/>
          </p:nvPr>
        </p:nvSpPr>
        <p:spPr>
          <a:xfrm>
            <a:off x="609521" y="1435101"/>
            <a:ext cx="4010562"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8"/>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609521" y="274638"/>
            <a:ext cx="10971372"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609521" y="1600201"/>
            <a:ext cx="10971372"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609521" y="6356351"/>
            <a:ext cx="284443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165058" y="6356351"/>
            <a:ext cx="3860297"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736463" y="6356351"/>
            <a:ext cx="284443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udacity.com/course/ep245" TargetMode="External"/><Relationship Id="rId4" Type="http://schemas.openxmlformats.org/officeDocument/2006/relationships/hyperlink" Target="https://canvanizer.com/" TargetMode="External"/><Relationship Id="rId5" Type="http://schemas.openxmlformats.org/officeDocument/2006/relationships/image" Target="../media/image3.jpg"/><Relationship Id="rId6" Type="http://schemas.openxmlformats.org/officeDocument/2006/relationships/image" Target="../media/image12.jpg"/><Relationship Id="rId7"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docs.google.com/spreadsheets/d/1Vr218AOgjofozq1r88Qt7VEmZbO2kWFqpa_Tx4GePl0/edit?usp=sharing"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2.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nvSpPr>
        <p:spPr>
          <a:xfrm>
            <a:off x="2998862" y="4149080"/>
            <a:ext cx="61879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pt-PT" sz="2400" u="none" cap="none" strike="noStrike">
                <a:solidFill>
                  <a:srgbClr val="7F7F7F"/>
                </a:solidFill>
                <a:latin typeface="Verdana"/>
                <a:ea typeface="Verdana"/>
                <a:cs typeface="Verdana"/>
                <a:sym typeface="Verdana"/>
              </a:rPr>
              <a:t>Aula Inicial Estratégia Empresarial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0"/>
          <p:cNvSpPr txBox="1"/>
          <p:nvPr/>
        </p:nvSpPr>
        <p:spPr>
          <a:xfrm>
            <a:off x="50925" y="188641"/>
            <a:ext cx="673774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Estrutura dos Vídeos (2021)</a:t>
            </a:r>
            <a:endParaRPr/>
          </a:p>
        </p:txBody>
      </p:sp>
      <p:pic>
        <p:nvPicPr>
          <p:cNvPr id="180" name="Google Shape;180;p10"/>
          <p:cNvPicPr preferRelativeResize="0"/>
          <p:nvPr/>
        </p:nvPicPr>
        <p:blipFill rotWithShape="1">
          <a:blip r:embed="rId3">
            <a:alphaModFix/>
          </a:blip>
          <a:srcRect b="50498" l="0" r="0" t="0"/>
          <a:stretch/>
        </p:blipFill>
        <p:spPr>
          <a:xfrm>
            <a:off x="905864" y="2622624"/>
            <a:ext cx="1872208" cy="1042630"/>
          </a:xfrm>
          <a:prstGeom prst="rect">
            <a:avLst/>
          </a:prstGeom>
          <a:noFill/>
          <a:ln cap="flat" cmpd="sng" w="9525">
            <a:solidFill>
              <a:schemeClr val="dk1"/>
            </a:solidFill>
            <a:prstDash val="solid"/>
            <a:round/>
            <a:headEnd len="sm" w="sm" type="none"/>
            <a:tailEnd len="sm" w="sm" type="none"/>
          </a:ln>
        </p:spPr>
      </p:pic>
      <p:sp>
        <p:nvSpPr>
          <p:cNvPr id="181" name="Google Shape;181;p10"/>
          <p:cNvSpPr txBox="1"/>
          <p:nvPr/>
        </p:nvSpPr>
        <p:spPr>
          <a:xfrm>
            <a:off x="2993931" y="2667460"/>
            <a:ext cx="345671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“Capa”</a:t>
            </a:r>
            <a:endParaRPr/>
          </a:p>
          <a:p>
            <a:pPr indent="0" lvl="0" marL="0" marR="0" rtl="0" algn="l">
              <a:spcBef>
                <a:spcPts val="0"/>
              </a:spcBef>
              <a:spcAft>
                <a:spcPts val="0"/>
              </a:spcAft>
              <a:buNone/>
            </a:pPr>
            <a:r>
              <a:rPr lang="pt-PT" sz="1800">
                <a:solidFill>
                  <a:schemeClr val="dk1"/>
                </a:solidFill>
                <a:latin typeface="Tahoma"/>
                <a:ea typeface="Tahoma"/>
                <a:cs typeface="Tahoma"/>
                <a:sym typeface="Tahoma"/>
              </a:rPr>
              <a:t>Nome da UC, tema atribuído, grupo, data de apresentação</a:t>
            </a:r>
            <a:endParaRPr/>
          </a:p>
        </p:txBody>
      </p:sp>
      <p:sp>
        <p:nvSpPr>
          <p:cNvPr id="182" name="Google Shape;182;p10"/>
          <p:cNvSpPr txBox="1"/>
          <p:nvPr/>
        </p:nvSpPr>
        <p:spPr>
          <a:xfrm>
            <a:off x="2993931" y="3933300"/>
            <a:ext cx="34567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Desenvolvimento (livre) do tema</a:t>
            </a:r>
            <a:endParaRPr/>
          </a:p>
        </p:txBody>
      </p:sp>
      <p:sp>
        <p:nvSpPr>
          <p:cNvPr id="183" name="Google Shape;183;p10"/>
          <p:cNvSpPr txBox="1"/>
          <p:nvPr/>
        </p:nvSpPr>
        <p:spPr>
          <a:xfrm>
            <a:off x="2993931" y="4854871"/>
            <a:ext cx="3456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Bibliografia</a:t>
            </a:r>
            <a:endParaRPr/>
          </a:p>
        </p:txBody>
      </p:sp>
      <p:sp>
        <p:nvSpPr>
          <p:cNvPr id="184" name="Google Shape;184;p10"/>
          <p:cNvSpPr txBox="1"/>
          <p:nvPr/>
        </p:nvSpPr>
        <p:spPr>
          <a:xfrm>
            <a:off x="7793164" y="1925242"/>
            <a:ext cx="2304256" cy="369332"/>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Máximo 5 minutos</a:t>
            </a:r>
            <a:endParaRPr/>
          </a:p>
        </p:txBody>
      </p:sp>
      <p:pic>
        <p:nvPicPr>
          <p:cNvPr descr="Resultado de imagem para timer hand icon" id="185" name="Google Shape;185;p10"/>
          <p:cNvPicPr preferRelativeResize="0"/>
          <p:nvPr/>
        </p:nvPicPr>
        <p:blipFill rotWithShape="1">
          <a:blip r:embed="rId4">
            <a:alphaModFix/>
          </a:blip>
          <a:srcRect b="0" l="0" r="0" t="0"/>
          <a:stretch/>
        </p:blipFill>
        <p:spPr>
          <a:xfrm flipH="1">
            <a:off x="10025412" y="1344629"/>
            <a:ext cx="1279186" cy="1313433"/>
          </a:xfrm>
          <a:prstGeom prst="rect">
            <a:avLst/>
          </a:prstGeom>
          <a:noFill/>
          <a:ln>
            <a:noFill/>
          </a:ln>
        </p:spPr>
      </p:pic>
      <p:sp>
        <p:nvSpPr>
          <p:cNvPr descr="Resultado de imagem para office 365 campus ulisboa" id="186" name="Google Shape;186;p1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 name="Google Shape;187;p10"/>
          <p:cNvSpPr txBox="1"/>
          <p:nvPr/>
        </p:nvSpPr>
        <p:spPr>
          <a:xfrm>
            <a:off x="889011" y="1561380"/>
            <a:ext cx="3456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Fazer e validar guião</a:t>
            </a:r>
            <a:endParaRPr/>
          </a:p>
        </p:txBody>
      </p:sp>
      <p:sp>
        <p:nvSpPr>
          <p:cNvPr id="188" name="Google Shape;188;p10"/>
          <p:cNvSpPr txBox="1"/>
          <p:nvPr/>
        </p:nvSpPr>
        <p:spPr>
          <a:xfrm>
            <a:off x="7803932" y="3059668"/>
            <a:ext cx="3456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1800">
                <a:solidFill>
                  <a:schemeClr val="dk1"/>
                </a:solidFill>
                <a:latin typeface="Tahoma"/>
                <a:ea typeface="Tahoma"/>
                <a:cs typeface="Tahoma"/>
                <a:sym typeface="Tahoma"/>
              </a:rPr>
              <a:t>Formato livre</a:t>
            </a:r>
            <a:endParaRPr/>
          </a:p>
        </p:txBody>
      </p:sp>
      <p:sp>
        <p:nvSpPr>
          <p:cNvPr id="189" name="Google Shape;189;p10"/>
          <p:cNvSpPr txBox="1"/>
          <p:nvPr/>
        </p:nvSpPr>
        <p:spPr>
          <a:xfrm>
            <a:off x="7803932" y="3898696"/>
            <a:ext cx="3456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1800">
                <a:solidFill>
                  <a:schemeClr val="dk1"/>
                </a:solidFill>
                <a:latin typeface="Tahoma"/>
                <a:ea typeface="Tahoma"/>
                <a:cs typeface="Tahoma"/>
                <a:sym typeface="Tahoma"/>
              </a:rPr>
              <a:t>Locução por software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1"/>
          <p:cNvSpPr txBox="1"/>
          <p:nvPr/>
        </p:nvSpPr>
        <p:spPr>
          <a:xfrm>
            <a:off x="50925" y="188641"/>
            <a:ext cx="542488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Estratégia empresarial</a:t>
            </a:r>
            <a:endParaRPr/>
          </a:p>
        </p:txBody>
      </p:sp>
      <p:sp>
        <p:nvSpPr>
          <p:cNvPr id="196" name="Google Shape;196;p11"/>
          <p:cNvSpPr txBox="1"/>
          <p:nvPr/>
        </p:nvSpPr>
        <p:spPr>
          <a:xfrm>
            <a:off x="694607" y="1484784"/>
            <a:ext cx="10513168" cy="3323987"/>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95959"/>
              </a:buClr>
              <a:buSzPts val="2100"/>
              <a:buFont typeface="Arial"/>
              <a:buChar char="•"/>
            </a:pPr>
            <a:r>
              <a:rPr lang="pt-PT" sz="2100">
                <a:solidFill>
                  <a:srgbClr val="595959"/>
                </a:solidFill>
                <a:latin typeface="Quattrocento Sans"/>
                <a:ea typeface="Quattrocento Sans"/>
                <a:cs typeface="Quattrocento Sans"/>
                <a:sym typeface="Quattrocento Sans"/>
              </a:rPr>
              <a:t>Visualizar os </a:t>
            </a:r>
            <a:r>
              <a:rPr b="1" lang="pt-PT" sz="2100">
                <a:solidFill>
                  <a:srgbClr val="595959"/>
                </a:solidFill>
                <a:latin typeface="Quattrocento Sans"/>
                <a:ea typeface="Quattrocento Sans"/>
                <a:cs typeface="Quattrocento Sans"/>
                <a:sym typeface="Quattrocento Sans"/>
              </a:rPr>
              <a:t>vídeos</a:t>
            </a:r>
            <a:endParaRPr/>
          </a:p>
          <a:p>
            <a:pPr indent="-152400" lvl="0" marL="285750" marR="0" rtl="0" algn="l">
              <a:spcBef>
                <a:spcPts val="0"/>
              </a:spcBef>
              <a:spcAft>
                <a:spcPts val="0"/>
              </a:spcAft>
              <a:buClr>
                <a:schemeClr val="dk1"/>
              </a:buClr>
              <a:buSzPts val="2100"/>
              <a:buFont typeface="Arial"/>
              <a:buNone/>
            </a:pPr>
            <a:r>
              <a:t/>
            </a:r>
            <a:endParaRPr b="1" sz="2100">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100"/>
              <a:buFont typeface="Arial"/>
              <a:buChar char="•"/>
            </a:pPr>
            <a:r>
              <a:rPr b="1" lang="pt-PT" sz="2100">
                <a:solidFill>
                  <a:srgbClr val="595959"/>
                </a:solidFill>
                <a:latin typeface="Quattrocento Sans"/>
                <a:ea typeface="Quattrocento Sans"/>
                <a:cs typeface="Quattrocento Sans"/>
                <a:sym typeface="Quattrocento Sans"/>
              </a:rPr>
              <a:t>Entrevistas</a:t>
            </a:r>
            <a:r>
              <a:rPr lang="pt-PT" sz="2100">
                <a:solidFill>
                  <a:srgbClr val="595959"/>
                </a:solidFill>
                <a:latin typeface="Quattrocento Sans"/>
                <a:ea typeface="Quattrocento Sans"/>
                <a:cs typeface="Quattrocento Sans"/>
                <a:sym typeface="Quattrocento Sans"/>
              </a:rPr>
              <a:t>: 8 a 10 - a cada semana os grupos terão de realizar entrevistas para poderem validar as suas hipóteses em cada um dos blocos da Tela do Modelo de Negócio (e.g. validação do bloco “Proposta de Valor”)</a:t>
            </a:r>
            <a:endParaRPr/>
          </a:p>
          <a:p>
            <a:pPr indent="0" lvl="0" marL="0" marR="0" rtl="0" algn="l">
              <a:spcBef>
                <a:spcPts val="0"/>
              </a:spcBef>
              <a:spcAft>
                <a:spcPts val="0"/>
              </a:spcAft>
              <a:buNone/>
            </a:pPr>
            <a:r>
              <a:t/>
            </a:r>
            <a:endParaRPr b="1" sz="2100">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100"/>
              <a:buFont typeface="Arial"/>
              <a:buChar char="•"/>
            </a:pPr>
            <a:r>
              <a:rPr b="1" lang="pt-PT" sz="2100">
                <a:solidFill>
                  <a:srgbClr val="595959"/>
                </a:solidFill>
                <a:latin typeface="Quattrocento Sans"/>
                <a:ea typeface="Quattrocento Sans"/>
                <a:cs typeface="Quattrocento Sans"/>
                <a:sym typeface="Quattrocento Sans"/>
              </a:rPr>
              <a:t>Na aula prática: </a:t>
            </a:r>
            <a:r>
              <a:rPr lang="pt-PT" sz="2100">
                <a:solidFill>
                  <a:srgbClr val="595959"/>
                </a:solidFill>
                <a:latin typeface="Quattrocento Sans"/>
                <a:ea typeface="Quattrocento Sans"/>
                <a:cs typeface="Quattrocento Sans"/>
                <a:sym typeface="Quattrocento Sans"/>
              </a:rPr>
              <a:t>compilar o trabalho efetuado durante a semana e atualizar a tela do modelo de negócios</a:t>
            </a:r>
            <a:endParaRPr/>
          </a:p>
          <a:p>
            <a:pPr indent="-152400" lvl="0" marL="285750" marR="0" rtl="0" algn="l">
              <a:spcBef>
                <a:spcPts val="0"/>
              </a:spcBef>
              <a:spcAft>
                <a:spcPts val="0"/>
              </a:spcAft>
              <a:buClr>
                <a:schemeClr val="dk1"/>
              </a:buClr>
              <a:buSzPts val="2100"/>
              <a:buFont typeface="Arial"/>
              <a:buNone/>
            </a:pPr>
            <a:r>
              <a:t/>
            </a:r>
            <a:endParaRPr b="1" sz="2100">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100"/>
              <a:buFont typeface="Arial"/>
              <a:buChar char="•"/>
            </a:pPr>
            <a:r>
              <a:rPr b="1" lang="pt-PT" sz="2100">
                <a:solidFill>
                  <a:srgbClr val="595959"/>
                </a:solidFill>
                <a:latin typeface="Quattrocento Sans"/>
                <a:ea typeface="Quattrocento Sans"/>
                <a:cs typeface="Quattrocento Sans"/>
                <a:sym typeface="Quattrocento Sans"/>
              </a:rPr>
              <a:t>Após a aula prática: </a:t>
            </a:r>
            <a:r>
              <a:rPr lang="pt-PT" sz="2100">
                <a:solidFill>
                  <a:srgbClr val="595959"/>
                </a:solidFill>
                <a:latin typeface="Quattrocento Sans"/>
                <a:ea typeface="Quattrocento Sans"/>
                <a:cs typeface="Quattrocento Sans"/>
                <a:sym typeface="Quattrocento Sans"/>
              </a:rPr>
              <a:t>fazer upload na pasta Google da apresentação da semana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12"/>
          <p:cNvPicPr preferRelativeResize="0"/>
          <p:nvPr/>
        </p:nvPicPr>
        <p:blipFill rotWithShape="1">
          <a:blip r:embed="rId3">
            <a:alphaModFix/>
          </a:blip>
          <a:srcRect b="0" l="0" r="0" t="0"/>
          <a:stretch/>
        </p:blipFill>
        <p:spPr>
          <a:xfrm>
            <a:off x="3790950" y="1196752"/>
            <a:ext cx="8097490" cy="5206822"/>
          </a:xfrm>
          <a:prstGeom prst="rect">
            <a:avLst/>
          </a:prstGeom>
          <a:noFill/>
          <a:ln>
            <a:noFill/>
          </a:ln>
        </p:spPr>
      </p:pic>
      <p:sp>
        <p:nvSpPr>
          <p:cNvPr id="202" name="Google Shape;202;p12"/>
          <p:cNvSpPr txBox="1"/>
          <p:nvPr/>
        </p:nvSpPr>
        <p:spPr>
          <a:xfrm>
            <a:off x="50925" y="188641"/>
            <a:ext cx="542488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Estratégia empresarial</a:t>
            </a:r>
            <a:endParaRPr/>
          </a:p>
        </p:txBody>
      </p:sp>
      <p:sp>
        <p:nvSpPr>
          <p:cNvPr id="203" name="Google Shape;203;p12"/>
          <p:cNvSpPr txBox="1"/>
          <p:nvPr/>
        </p:nvSpPr>
        <p:spPr>
          <a:xfrm>
            <a:off x="190550" y="1340768"/>
            <a:ext cx="7920880" cy="4293483"/>
          </a:xfrm>
          <a:prstGeom prst="rect">
            <a:avLst/>
          </a:prstGeom>
          <a:solidFill>
            <a:schemeClr val="lt1">
              <a:alpha val="85882"/>
            </a:schemeClr>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100"/>
              <a:buFont typeface="Arial"/>
              <a:buChar char="•"/>
            </a:pPr>
            <a:r>
              <a:rPr b="1" lang="pt-PT" sz="2100">
                <a:solidFill>
                  <a:schemeClr val="dk1"/>
                </a:solidFill>
                <a:latin typeface="Quattrocento Sans"/>
                <a:ea typeface="Quattrocento Sans"/>
                <a:cs typeface="Quattrocento Sans"/>
                <a:sym typeface="Quattrocento Sans"/>
              </a:rPr>
              <a:t>Slide 1: </a:t>
            </a:r>
            <a:r>
              <a:rPr lang="pt-PT" sz="2100">
                <a:solidFill>
                  <a:schemeClr val="dk1"/>
                </a:solidFill>
                <a:latin typeface="Quattrocento Sans"/>
                <a:ea typeface="Quattrocento Sans"/>
                <a:cs typeface="Quattrocento Sans"/>
                <a:sym typeface="Quattrocento Sans"/>
              </a:rPr>
              <a:t>Capa (Título do projeto / Descrição sucinta / Nº do Grupo / Nomes / Entrevistas feitas na semana / Entrevistas totais)</a:t>
            </a:r>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2100"/>
              <a:buFont typeface="Arial"/>
              <a:buChar char="•"/>
            </a:pPr>
            <a:r>
              <a:rPr b="1" lang="pt-PT" sz="2100">
                <a:solidFill>
                  <a:schemeClr val="dk1"/>
                </a:solidFill>
                <a:latin typeface="Quattrocento Sans"/>
                <a:ea typeface="Quattrocento Sans"/>
                <a:cs typeface="Quattrocento Sans"/>
                <a:sym typeface="Quattrocento Sans"/>
              </a:rPr>
              <a:t>Slide 2: </a:t>
            </a:r>
            <a:r>
              <a:rPr lang="pt-PT" sz="2100">
                <a:solidFill>
                  <a:schemeClr val="dk1"/>
                </a:solidFill>
                <a:latin typeface="Quattrocento Sans"/>
                <a:ea typeface="Quattrocento Sans"/>
                <a:cs typeface="Quattrocento Sans"/>
                <a:sym typeface="Quattrocento Sans"/>
              </a:rPr>
              <a:t>Tela do modelo de negócios (</a:t>
            </a:r>
            <a:r>
              <a:rPr b="1" lang="pt-PT" sz="2100">
                <a:solidFill>
                  <a:schemeClr val="dk1"/>
                </a:solidFill>
                <a:latin typeface="Quattrocento Sans"/>
                <a:ea typeface="Quattrocento Sans"/>
                <a:cs typeface="Quattrocento Sans"/>
                <a:sym typeface="Quattrocento Sans"/>
              </a:rPr>
              <a:t>todas as mudanças devem estar realçadas a vermelho</a:t>
            </a:r>
            <a:r>
              <a:rPr lang="pt-PT" sz="2100">
                <a:solidFill>
                  <a:schemeClr val="dk1"/>
                </a:solidFill>
                <a:latin typeface="Quattrocento Sans"/>
                <a:ea typeface="Quattrocento Sans"/>
                <a:cs typeface="Quattrocento Sans"/>
                <a:sym typeface="Quattrocento Sans"/>
              </a:rPr>
              <a:t>)</a:t>
            </a:r>
            <a:endParaRPr b="1" sz="2100">
              <a:solidFill>
                <a:schemeClr val="dk1"/>
              </a:solidFill>
              <a:latin typeface="Quattrocento Sans"/>
              <a:ea typeface="Quattrocento Sans"/>
              <a:cs typeface="Quattrocento Sans"/>
              <a:sym typeface="Quattrocento Sans"/>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2100"/>
              <a:buFont typeface="Arial"/>
              <a:buChar char="•"/>
            </a:pPr>
            <a:r>
              <a:rPr b="1" lang="pt-PT" sz="2100">
                <a:solidFill>
                  <a:schemeClr val="dk1"/>
                </a:solidFill>
                <a:latin typeface="Quattrocento Sans"/>
                <a:ea typeface="Quattrocento Sans"/>
                <a:cs typeface="Quattrocento Sans"/>
                <a:sym typeface="Quattrocento Sans"/>
              </a:rPr>
              <a:t>Slide 3: </a:t>
            </a:r>
            <a:r>
              <a:rPr lang="pt-PT" sz="2100">
                <a:solidFill>
                  <a:schemeClr val="dk1"/>
                </a:solidFill>
                <a:latin typeface="Quattrocento Sans"/>
                <a:ea typeface="Quattrocento Sans"/>
                <a:cs typeface="Quattrocento Sans"/>
                <a:sym typeface="Quattrocento Sans"/>
              </a:rPr>
              <a:t>Identificar o(s) tema(s) abordado(s)</a:t>
            </a:r>
            <a:endParaRPr b="1" sz="2100">
              <a:solidFill>
                <a:schemeClr val="dk1"/>
              </a:solidFill>
              <a:latin typeface="Quattrocento Sans"/>
              <a:ea typeface="Quattrocento Sans"/>
              <a:cs typeface="Quattrocento Sans"/>
              <a:sym typeface="Quattrocento Sans"/>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2100"/>
              <a:buFont typeface="Arial"/>
              <a:buChar char="•"/>
            </a:pPr>
            <a:r>
              <a:rPr b="1" lang="pt-PT" sz="2100">
                <a:solidFill>
                  <a:schemeClr val="dk1"/>
                </a:solidFill>
                <a:latin typeface="Quattrocento Sans"/>
                <a:ea typeface="Quattrocento Sans"/>
                <a:cs typeface="Quattrocento Sans"/>
                <a:sym typeface="Quattrocento Sans"/>
              </a:rPr>
              <a:t>Slide 4: </a:t>
            </a:r>
            <a:r>
              <a:rPr lang="pt-PT" sz="2100">
                <a:solidFill>
                  <a:schemeClr val="dk1"/>
                </a:solidFill>
                <a:latin typeface="Quattrocento Sans"/>
                <a:ea typeface="Quattrocento Sans"/>
                <a:cs typeface="Quattrocento Sans"/>
                <a:sym typeface="Quattrocento Sans"/>
              </a:rPr>
              <a:t>O que foi feito para a validação do(s) bloco(s) em questão (e.g. segmento de clientes)</a:t>
            </a:r>
            <a:endParaRPr b="1" sz="2100">
              <a:solidFill>
                <a:schemeClr val="dk1"/>
              </a:solidFill>
              <a:latin typeface="Quattrocento Sans"/>
              <a:ea typeface="Quattrocento Sans"/>
              <a:cs typeface="Quattrocento Sans"/>
              <a:sym typeface="Quattrocento Sans"/>
            </a:endParaRPr>
          </a:p>
          <a:p>
            <a:pPr indent="-152400" lvl="0" marL="285750" marR="0" rtl="0" algn="l">
              <a:spcBef>
                <a:spcPts val="0"/>
              </a:spcBef>
              <a:spcAft>
                <a:spcPts val="0"/>
              </a:spcAft>
              <a:buClr>
                <a:schemeClr val="dk1"/>
              </a:buClr>
              <a:buSzPts val="2100"/>
              <a:buFont typeface="Arial"/>
              <a:buNone/>
            </a:pPr>
            <a:r>
              <a:t/>
            </a:r>
            <a:endParaRPr sz="2100">
              <a:solidFill>
                <a:schemeClr val="dk1"/>
              </a:solidFill>
              <a:latin typeface="Quattrocento Sans"/>
              <a:ea typeface="Quattrocento Sans"/>
              <a:cs typeface="Quattrocento Sans"/>
              <a:sym typeface="Quattrocento Sans"/>
            </a:endParaRPr>
          </a:p>
          <a:p>
            <a:pPr indent="-285750" lvl="0" marL="285750" marR="0" rtl="0" algn="l">
              <a:spcBef>
                <a:spcPts val="0"/>
              </a:spcBef>
              <a:spcAft>
                <a:spcPts val="0"/>
              </a:spcAft>
              <a:buClr>
                <a:schemeClr val="dk1"/>
              </a:buClr>
              <a:buSzPts val="2100"/>
              <a:buFont typeface="Arial"/>
              <a:buChar char="•"/>
            </a:pPr>
            <a:r>
              <a:rPr b="1" lang="pt-PT" sz="2100">
                <a:solidFill>
                  <a:schemeClr val="dk1"/>
                </a:solidFill>
                <a:latin typeface="Quattrocento Sans"/>
                <a:ea typeface="Quattrocento Sans"/>
                <a:cs typeface="Quattrocento Sans"/>
                <a:sym typeface="Quattrocento Sans"/>
              </a:rPr>
              <a:t>Slide 5: </a:t>
            </a:r>
            <a:r>
              <a:rPr lang="pt-PT" sz="2100">
                <a:solidFill>
                  <a:schemeClr val="dk1"/>
                </a:solidFill>
                <a:latin typeface="Quattrocento Sans"/>
                <a:ea typeface="Quattrocento Sans"/>
                <a:cs typeface="Quattrocento Sans"/>
                <a:sym typeface="Quattrocento Sans"/>
              </a:rPr>
              <a:t>Conclusões / o que aprenderam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0" st="0"/>
                                            </p:txEl>
                                          </p:spTgt>
                                        </p:tgtEl>
                                      </p:cBhvr>
                                    </p:animEffect>
                                    <p:set>
                                      <p:cBhvr>
                                        <p:cTn dur="1" fill="hold">
                                          <p:stCondLst>
                                            <p:cond delay="500"/>
                                          </p:stCondLst>
                                        </p:cTn>
                                        <p:tgtEl>
                                          <p:spTgt spid="203">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1" st="1"/>
                                            </p:txEl>
                                          </p:spTgt>
                                        </p:tgtEl>
                                      </p:cBhvr>
                                    </p:animEffect>
                                    <p:set>
                                      <p:cBhvr>
                                        <p:cTn dur="1" fill="hold">
                                          <p:stCondLst>
                                            <p:cond delay="500"/>
                                          </p:stCondLst>
                                        </p:cTn>
                                        <p:tgtEl>
                                          <p:spTgt spid="203">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2" st="2"/>
                                            </p:txEl>
                                          </p:spTgt>
                                        </p:tgtEl>
                                      </p:cBhvr>
                                    </p:animEffect>
                                    <p:set>
                                      <p:cBhvr>
                                        <p:cTn dur="1" fill="hold">
                                          <p:stCondLst>
                                            <p:cond delay="500"/>
                                          </p:stCondLst>
                                        </p:cTn>
                                        <p:tgtEl>
                                          <p:spTgt spid="203">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3" st="3"/>
                                            </p:txEl>
                                          </p:spTgt>
                                        </p:tgtEl>
                                      </p:cBhvr>
                                    </p:animEffect>
                                    <p:set>
                                      <p:cBhvr>
                                        <p:cTn dur="1" fill="hold">
                                          <p:stCondLst>
                                            <p:cond delay="500"/>
                                          </p:stCondLst>
                                        </p:cTn>
                                        <p:tgtEl>
                                          <p:spTgt spid="203">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4" st="4"/>
                                            </p:txEl>
                                          </p:spTgt>
                                        </p:tgtEl>
                                      </p:cBhvr>
                                    </p:animEffect>
                                    <p:set>
                                      <p:cBhvr>
                                        <p:cTn dur="1" fill="hold">
                                          <p:stCondLst>
                                            <p:cond delay="500"/>
                                          </p:stCondLst>
                                        </p:cTn>
                                        <p:tgtEl>
                                          <p:spTgt spid="203">
                                            <p:txEl>
                                              <p:pRg end="4" st="4"/>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5" st="5"/>
                                            </p:txEl>
                                          </p:spTgt>
                                        </p:tgtEl>
                                      </p:cBhvr>
                                    </p:animEffect>
                                    <p:set>
                                      <p:cBhvr>
                                        <p:cTn dur="1" fill="hold">
                                          <p:stCondLst>
                                            <p:cond delay="500"/>
                                          </p:stCondLst>
                                        </p:cTn>
                                        <p:tgtEl>
                                          <p:spTgt spid="203">
                                            <p:txEl>
                                              <p:pRg end="5" st="5"/>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6" st="6"/>
                                            </p:txEl>
                                          </p:spTgt>
                                        </p:tgtEl>
                                      </p:cBhvr>
                                    </p:animEffect>
                                    <p:set>
                                      <p:cBhvr>
                                        <p:cTn dur="1" fill="hold">
                                          <p:stCondLst>
                                            <p:cond delay="500"/>
                                          </p:stCondLst>
                                        </p:cTn>
                                        <p:tgtEl>
                                          <p:spTgt spid="203">
                                            <p:txEl>
                                              <p:pRg end="6" st="6"/>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7" st="7"/>
                                            </p:txEl>
                                          </p:spTgt>
                                        </p:tgtEl>
                                      </p:cBhvr>
                                    </p:animEffect>
                                    <p:set>
                                      <p:cBhvr>
                                        <p:cTn dur="1" fill="hold">
                                          <p:stCondLst>
                                            <p:cond delay="500"/>
                                          </p:stCondLst>
                                        </p:cTn>
                                        <p:tgtEl>
                                          <p:spTgt spid="203">
                                            <p:txEl>
                                              <p:pRg end="7" st="7"/>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03">
                                            <p:txEl>
                                              <p:pRg end="8" st="8"/>
                                            </p:txEl>
                                          </p:spTgt>
                                        </p:tgtEl>
                                      </p:cBhvr>
                                    </p:animEffect>
                                    <p:set>
                                      <p:cBhvr>
                                        <p:cTn dur="1" fill="hold">
                                          <p:stCondLst>
                                            <p:cond delay="500"/>
                                          </p:stCondLst>
                                        </p:cTn>
                                        <p:tgtEl>
                                          <p:spTgt spid="203">
                                            <p:txEl>
                                              <p:pRg end="8" st="8"/>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01"/>
                                        </p:tgtEl>
                                        <p:attrNameLst>
                                          <p:attrName>ppt_y</p:attrName>
                                        </p:attrNameLst>
                                      </p:cBhvr>
                                      <p:tavLst>
                                        <p:tav fmla="" tm="0">
                                          <p:val>
                                            <p:strVal val="#ppt_y"/>
                                          </p:val>
                                        </p:tav>
                                        <p:tav fmla="" tm="100000">
                                          <p:val>
                                            <p:strVal val="#ppt_y+1"/>
                                          </p:val>
                                        </p:tav>
                                      </p:tavLst>
                                    </p:anim>
                                    <p:set>
                                      <p:cBhvr>
                                        <p:cTn dur="1" fill="hold">
                                          <p:stCondLst>
                                            <p:cond delay="500"/>
                                          </p:stCondLst>
                                        </p:cTn>
                                        <p:tgtEl>
                                          <p:spTgt spid="20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nvSpPr>
        <p:spPr>
          <a:xfrm>
            <a:off x="50925" y="188641"/>
            <a:ext cx="433965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Informação da UC</a:t>
            </a:r>
            <a:endParaRPr/>
          </a:p>
        </p:txBody>
      </p:sp>
      <p:sp>
        <p:nvSpPr>
          <p:cNvPr id="209" name="Google Shape;209;p13"/>
          <p:cNvSpPr txBox="1"/>
          <p:nvPr/>
        </p:nvSpPr>
        <p:spPr>
          <a:xfrm>
            <a:off x="262558" y="1700808"/>
            <a:ext cx="11809312" cy="449353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595959"/>
              </a:buClr>
              <a:buSzPts val="2200"/>
              <a:buFont typeface="Arial"/>
              <a:buChar char="•"/>
            </a:pPr>
            <a:r>
              <a:rPr lang="pt-PT" sz="2200">
                <a:solidFill>
                  <a:srgbClr val="595959"/>
                </a:solidFill>
                <a:latin typeface="Quattrocento Sans"/>
                <a:ea typeface="Quattrocento Sans"/>
                <a:cs typeface="Quattrocento Sans"/>
                <a:sym typeface="Quattrocento Sans"/>
              </a:rPr>
              <a:t>Informação e documentação dos </a:t>
            </a:r>
            <a:r>
              <a:rPr b="1" lang="pt-PT" sz="2200">
                <a:solidFill>
                  <a:srgbClr val="595959"/>
                </a:solidFill>
                <a:latin typeface="Quattrocento Sans"/>
                <a:ea typeface="Quattrocento Sans"/>
                <a:cs typeface="Quattrocento Sans"/>
                <a:sym typeface="Quattrocento Sans"/>
              </a:rPr>
              <a:t>docentes - FenixEdu</a:t>
            </a:r>
            <a:r>
              <a:rPr lang="pt-PT" sz="2200">
                <a:solidFill>
                  <a:srgbClr val="595959"/>
                </a:solidFill>
                <a:latin typeface="Quattrocento Sans"/>
                <a:ea typeface="Quattrocento Sans"/>
                <a:cs typeface="Quattrocento Sans"/>
                <a:sym typeface="Quattrocento Sans"/>
              </a:rPr>
              <a:t>:</a:t>
            </a:r>
            <a:endParaRPr/>
          </a:p>
          <a:p>
            <a:pPr indent="-285750" lvl="1" marL="742950" marR="0" rtl="0" algn="l">
              <a:spcBef>
                <a:spcPts val="0"/>
              </a:spcBef>
              <a:spcAft>
                <a:spcPts val="0"/>
              </a:spcAft>
              <a:buClr>
                <a:srgbClr val="595959"/>
              </a:buClr>
              <a:buSzPts val="2200"/>
              <a:buFont typeface="Noto Sans Symbols"/>
              <a:buChar char="✔"/>
            </a:pPr>
            <a:r>
              <a:rPr b="0" i="0" lang="pt-PT" sz="2200" u="none" cap="none" strike="noStrike">
                <a:solidFill>
                  <a:srgbClr val="595959"/>
                </a:solidFill>
                <a:latin typeface="Quattrocento Sans"/>
                <a:ea typeface="Quattrocento Sans"/>
                <a:cs typeface="Quattrocento Sans"/>
                <a:sym typeface="Quattrocento Sans"/>
              </a:rPr>
              <a:t>Documentos e material de apoio</a:t>
            </a:r>
            <a:endParaRPr/>
          </a:p>
          <a:p>
            <a:pPr indent="-285750" lvl="1" marL="742950" marR="0" rtl="0" algn="l">
              <a:spcBef>
                <a:spcPts val="0"/>
              </a:spcBef>
              <a:spcAft>
                <a:spcPts val="0"/>
              </a:spcAft>
              <a:buClr>
                <a:srgbClr val="595959"/>
              </a:buClr>
              <a:buSzPts val="2200"/>
              <a:buFont typeface="Noto Sans Symbols"/>
              <a:buChar char="✔"/>
            </a:pPr>
            <a:r>
              <a:rPr b="0" i="0" lang="pt-PT" sz="2200" u="none" cap="none" strike="noStrike">
                <a:solidFill>
                  <a:srgbClr val="595959"/>
                </a:solidFill>
                <a:latin typeface="Quattrocento Sans"/>
                <a:ea typeface="Quattrocento Sans"/>
                <a:cs typeface="Quattrocento Sans"/>
                <a:sym typeface="Quattrocento Sans"/>
              </a:rPr>
              <a:t>Todo o tipo de informações relevantes à disciplina</a:t>
            </a:r>
            <a:endParaRPr/>
          </a:p>
          <a:p>
            <a:pPr indent="0" lvl="1" marL="457200" marR="0" rtl="0" algn="l">
              <a:spcBef>
                <a:spcPts val="0"/>
              </a:spcBef>
              <a:spcAft>
                <a:spcPts val="0"/>
              </a:spcAft>
              <a:buNone/>
            </a:pPr>
            <a:r>
              <a:t/>
            </a:r>
            <a:endParaRPr b="0" i="0" sz="2200" u="none" cap="none" strike="noStrike">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200"/>
              <a:buFont typeface="Arial"/>
              <a:buChar char="•"/>
            </a:pPr>
            <a:r>
              <a:rPr lang="pt-PT" sz="2200">
                <a:solidFill>
                  <a:srgbClr val="595959"/>
                </a:solidFill>
                <a:latin typeface="Quattrocento Sans"/>
                <a:ea typeface="Quattrocento Sans"/>
                <a:cs typeface="Quattrocento Sans"/>
                <a:sym typeface="Quattrocento Sans"/>
              </a:rPr>
              <a:t>Grupos e trabalhos dos </a:t>
            </a:r>
            <a:r>
              <a:rPr b="1" lang="pt-PT" sz="2200">
                <a:solidFill>
                  <a:srgbClr val="595959"/>
                </a:solidFill>
                <a:latin typeface="Quattrocento Sans"/>
                <a:ea typeface="Quattrocento Sans"/>
                <a:cs typeface="Quattrocento Sans"/>
                <a:sym typeface="Quattrocento Sans"/>
              </a:rPr>
              <a:t>alunos – Google Drive</a:t>
            </a:r>
            <a:r>
              <a:rPr lang="pt-PT" sz="2200">
                <a:solidFill>
                  <a:srgbClr val="595959"/>
                </a:solidFill>
                <a:latin typeface="Quattrocento Sans"/>
                <a:ea typeface="Quattrocento Sans"/>
                <a:cs typeface="Quattrocento Sans"/>
                <a:sym typeface="Quattrocento Sans"/>
              </a:rPr>
              <a:t>:</a:t>
            </a:r>
            <a:endParaRPr/>
          </a:p>
          <a:p>
            <a:pPr indent="-285750" lvl="1" marL="742950" marR="0" rtl="0" algn="l">
              <a:spcBef>
                <a:spcPts val="0"/>
              </a:spcBef>
              <a:spcAft>
                <a:spcPts val="0"/>
              </a:spcAft>
              <a:buClr>
                <a:srgbClr val="595959"/>
              </a:buClr>
              <a:buSzPts val="2200"/>
              <a:buFont typeface="Noto Sans Symbols"/>
              <a:buChar char="✔"/>
            </a:pPr>
            <a:r>
              <a:rPr b="0" i="0" lang="pt-PT" sz="2200" u="none" cap="none" strike="noStrike">
                <a:solidFill>
                  <a:srgbClr val="595959"/>
                </a:solidFill>
                <a:latin typeface="Quattrocento Sans"/>
                <a:ea typeface="Quattrocento Sans"/>
                <a:cs typeface="Quattrocento Sans"/>
                <a:sym typeface="Quattrocento Sans"/>
              </a:rPr>
              <a:t>Fazer upload dos trabalhos e vídeos nas pastas partilhadas, todas as semanas</a:t>
            </a:r>
            <a:endParaRPr/>
          </a:p>
          <a:p>
            <a:pPr indent="-285750" lvl="1" marL="742950" marR="0" rtl="0" algn="l">
              <a:spcBef>
                <a:spcPts val="0"/>
              </a:spcBef>
              <a:spcAft>
                <a:spcPts val="0"/>
              </a:spcAft>
              <a:buClr>
                <a:srgbClr val="595959"/>
              </a:buClr>
              <a:buSzPts val="2200"/>
              <a:buFont typeface="Noto Sans Symbols"/>
              <a:buChar char="✔"/>
            </a:pPr>
            <a:r>
              <a:rPr b="0" i="0" lang="pt-PT" sz="2200" u="none" cap="none" strike="noStrike">
                <a:solidFill>
                  <a:srgbClr val="595959"/>
                </a:solidFill>
                <a:latin typeface="Quattrocento Sans"/>
                <a:ea typeface="Quattrocento Sans"/>
                <a:cs typeface="Quattrocento Sans"/>
                <a:sym typeface="Quattrocento Sans"/>
              </a:rPr>
              <a:t>Podem colocar nestas pastas todo o tipo de informação, relacionada com a disciplina (e.g. follow-up das entrevistas através de fotografias ou vídeos)</a:t>
            </a:r>
            <a:endParaRPr/>
          </a:p>
          <a:p>
            <a:pPr indent="-146050" lvl="1" marL="742950" marR="0" rtl="0" algn="l">
              <a:spcBef>
                <a:spcPts val="0"/>
              </a:spcBef>
              <a:spcAft>
                <a:spcPts val="0"/>
              </a:spcAft>
              <a:buClr>
                <a:schemeClr val="dk1"/>
              </a:buClr>
              <a:buSzPts val="2200"/>
              <a:buFont typeface="Noto Sans Symbols"/>
              <a:buNone/>
            </a:pPr>
            <a:r>
              <a:t/>
            </a:r>
            <a:endParaRPr b="0" i="0" sz="2200" u="none" cap="none" strike="noStrike">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200"/>
              <a:buFont typeface="Arial"/>
              <a:buChar char="•"/>
            </a:pPr>
            <a:r>
              <a:rPr lang="pt-PT" sz="2200">
                <a:solidFill>
                  <a:srgbClr val="595959"/>
                </a:solidFill>
                <a:latin typeface="Quattrocento Sans"/>
                <a:ea typeface="Quattrocento Sans"/>
                <a:cs typeface="Quattrocento Sans"/>
                <a:sym typeface="Quattrocento Sans"/>
              </a:rPr>
              <a:t>Grupo </a:t>
            </a:r>
            <a:r>
              <a:rPr b="1" lang="pt-PT" sz="2200">
                <a:solidFill>
                  <a:srgbClr val="595959"/>
                </a:solidFill>
                <a:latin typeface="Quattrocento Sans"/>
                <a:ea typeface="Quattrocento Sans"/>
                <a:cs typeface="Quattrocento Sans"/>
                <a:sym typeface="Quattrocento Sans"/>
              </a:rPr>
              <a:t>WhatsApp</a:t>
            </a:r>
            <a:endParaRPr/>
          </a:p>
          <a:p>
            <a:pPr indent="-285750" lvl="1" marL="742950" marR="0" rtl="0" algn="l">
              <a:spcBef>
                <a:spcPts val="0"/>
              </a:spcBef>
              <a:spcAft>
                <a:spcPts val="0"/>
              </a:spcAft>
              <a:buClr>
                <a:srgbClr val="595959"/>
              </a:buClr>
              <a:buSzPts val="2200"/>
              <a:buFont typeface="Noto Sans Symbols"/>
              <a:buChar char="✔"/>
            </a:pPr>
            <a:r>
              <a:rPr b="0" i="0" lang="pt-PT" sz="2200" u="none" cap="none" strike="noStrike">
                <a:solidFill>
                  <a:srgbClr val="595959"/>
                </a:solidFill>
                <a:latin typeface="Quattrocento Sans"/>
                <a:ea typeface="Quattrocento Sans"/>
                <a:cs typeface="Quattrocento Sans"/>
                <a:sym typeface="Quattrocento Sans"/>
              </a:rPr>
              <a:t>Informações e discussão sobre os temas da disciplina</a:t>
            </a:r>
            <a:endParaRPr/>
          </a:p>
          <a:p>
            <a:pPr indent="-146050" lvl="1" marL="742950" marR="0" rtl="0" algn="l">
              <a:spcBef>
                <a:spcPts val="0"/>
              </a:spcBef>
              <a:spcAft>
                <a:spcPts val="0"/>
              </a:spcAft>
              <a:buClr>
                <a:schemeClr val="dk1"/>
              </a:buClr>
              <a:buSzPts val="2200"/>
              <a:buFont typeface="Noto Sans Symbols"/>
              <a:buNone/>
            </a:pPr>
            <a:r>
              <a:t/>
            </a:r>
            <a:endParaRPr b="0" i="0" sz="2200" u="none" cap="none" strike="noStrike">
              <a:solidFill>
                <a:srgbClr val="595959"/>
              </a:solidFill>
              <a:latin typeface="Quattrocento Sans"/>
              <a:ea typeface="Quattrocento Sans"/>
              <a:cs typeface="Quattrocento Sans"/>
              <a:sym typeface="Quattrocento Sans"/>
            </a:endParaRPr>
          </a:p>
          <a:p>
            <a:pPr indent="-146050" lvl="1" marL="742950" marR="0" rtl="0" algn="l">
              <a:spcBef>
                <a:spcPts val="0"/>
              </a:spcBef>
              <a:spcAft>
                <a:spcPts val="0"/>
              </a:spcAft>
              <a:buClr>
                <a:schemeClr val="dk1"/>
              </a:buClr>
              <a:buSzPts val="2200"/>
              <a:buFont typeface="Noto Sans Symbols"/>
              <a:buNone/>
            </a:pPr>
            <a:r>
              <a:t/>
            </a:r>
            <a:endParaRPr b="0" i="0" sz="2200" u="none" cap="none" strike="noStrike">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nvSpPr>
        <p:spPr>
          <a:xfrm>
            <a:off x="50925" y="188641"/>
            <a:ext cx="492314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Material de Apoio EE</a:t>
            </a:r>
            <a:endParaRPr/>
          </a:p>
        </p:txBody>
      </p:sp>
      <p:sp>
        <p:nvSpPr>
          <p:cNvPr id="215" name="Google Shape;215;p14"/>
          <p:cNvSpPr txBox="1"/>
          <p:nvPr/>
        </p:nvSpPr>
        <p:spPr>
          <a:xfrm>
            <a:off x="550591" y="1196752"/>
            <a:ext cx="10945216"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8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Vídeos:</a:t>
            </a:r>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Feitos pelos alunos</a:t>
            </a:r>
            <a:endParaRPr/>
          </a:p>
          <a:p>
            <a:pPr indent="-342900" lvl="0" marL="342900" marR="0" rtl="0" algn="l">
              <a:spcBef>
                <a:spcPts val="0"/>
              </a:spcBef>
              <a:spcAft>
                <a:spcPts val="0"/>
              </a:spcAft>
              <a:buClr>
                <a:schemeClr val="dk1"/>
              </a:buClr>
              <a:buSzPts val="2400"/>
              <a:buFont typeface="Arial"/>
              <a:buChar char="•"/>
            </a:pPr>
            <a:r>
              <a:rPr lang="pt-PT" sz="2400" u="sng">
                <a:solidFill>
                  <a:schemeClr val="dk1"/>
                </a:solidFill>
                <a:latin typeface="Calibri"/>
                <a:ea typeface="Calibri"/>
                <a:cs typeface="Calibri"/>
                <a:sym typeface="Calibri"/>
                <a:hlinkClick r:id="rId3">
                  <a:extLst>
                    <a:ext uri="{A12FA001-AC4F-418D-AE19-62706E023703}">
                      <ahyp:hlinkClr val="tx"/>
                    </a:ext>
                  </a:extLst>
                </a:hlinkClick>
              </a:rPr>
              <a:t>https://www.udacity.com/course/ep245</a:t>
            </a:r>
            <a:endParaRPr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Livros:</a:t>
            </a:r>
            <a:endParaRPr/>
          </a:p>
          <a:p>
            <a:pPr indent="-342900" lvl="0" marL="342900" marR="0" rtl="0" algn="l">
              <a:spcBef>
                <a:spcPts val="0"/>
              </a:spcBef>
              <a:spcAft>
                <a:spcPts val="0"/>
              </a:spcAft>
              <a:buClr>
                <a:srgbClr val="595959"/>
              </a:buClr>
              <a:buSzPts val="2400"/>
              <a:buFont typeface="Arial"/>
              <a:buChar char="•"/>
            </a:pPr>
            <a:r>
              <a:rPr i="1" lang="pt-PT" sz="2400">
                <a:solidFill>
                  <a:srgbClr val="595959"/>
                </a:solidFill>
                <a:latin typeface="Quattrocento Sans"/>
                <a:ea typeface="Quattrocento Sans"/>
                <a:cs typeface="Quattrocento Sans"/>
                <a:sym typeface="Quattrocento Sans"/>
              </a:rPr>
              <a:t>The Startup Owner’s Manual</a:t>
            </a:r>
            <a:r>
              <a:rPr lang="pt-PT" sz="2400">
                <a:solidFill>
                  <a:srgbClr val="595959"/>
                </a:solidFill>
                <a:latin typeface="Quattrocento Sans"/>
                <a:ea typeface="Quattrocento Sans"/>
                <a:cs typeface="Quattrocento Sans"/>
                <a:sym typeface="Quattrocento Sans"/>
              </a:rPr>
              <a:t>. Steve Blank e Bob Dorf</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i="1" lang="pt-PT" sz="2400">
                <a:solidFill>
                  <a:srgbClr val="595959"/>
                </a:solidFill>
                <a:latin typeface="Quattrocento Sans"/>
                <a:ea typeface="Quattrocento Sans"/>
                <a:cs typeface="Quattrocento Sans"/>
                <a:sym typeface="Quattrocento Sans"/>
              </a:rPr>
              <a:t>Bussiness Model Generation</a:t>
            </a:r>
            <a:r>
              <a:rPr lang="pt-PT" sz="2400">
                <a:solidFill>
                  <a:srgbClr val="595959"/>
                </a:solidFill>
                <a:latin typeface="Quattrocento Sans"/>
                <a:ea typeface="Quattrocento Sans"/>
                <a:cs typeface="Quattrocento Sans"/>
                <a:sym typeface="Quattrocento Sans"/>
              </a:rPr>
              <a:t>. Alexander Osterwalder, </a:t>
            </a:r>
            <a:r>
              <a:rPr i="1" lang="pt-PT" sz="2400">
                <a:solidFill>
                  <a:srgbClr val="595959"/>
                </a:solidFill>
                <a:latin typeface="Quattrocento Sans"/>
                <a:ea typeface="Quattrocento Sans"/>
                <a:cs typeface="Quattrocento Sans"/>
                <a:sym typeface="Quattrocento Sans"/>
              </a:rPr>
              <a:t>et. al</a:t>
            </a:r>
            <a:endParaRPr/>
          </a:p>
          <a:p>
            <a:pPr indent="0" lvl="0" marL="0" marR="0" rtl="0" algn="l">
              <a:spcBef>
                <a:spcPts val="0"/>
              </a:spcBef>
              <a:spcAft>
                <a:spcPts val="0"/>
              </a:spcAft>
              <a:buNone/>
            </a:pPr>
            <a:r>
              <a:t/>
            </a:r>
            <a:endParaRPr i="1"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Tela do Modelo de Negócios:</a:t>
            </a:r>
            <a:endParaRPr/>
          </a:p>
          <a:p>
            <a:pPr indent="-342900" lvl="0" marL="342900" marR="0" rtl="0" algn="l">
              <a:spcBef>
                <a:spcPts val="0"/>
              </a:spcBef>
              <a:spcAft>
                <a:spcPts val="0"/>
              </a:spcAft>
              <a:buClr>
                <a:schemeClr val="dk1"/>
              </a:buClr>
              <a:buSzPts val="2400"/>
              <a:buFont typeface="Arial"/>
              <a:buChar char="•"/>
            </a:pPr>
            <a:r>
              <a:rPr lang="pt-PT" sz="2400" u="sng">
                <a:solidFill>
                  <a:schemeClr val="dk1"/>
                </a:solidFill>
                <a:latin typeface="Calibri"/>
                <a:ea typeface="Calibri"/>
                <a:cs typeface="Calibri"/>
                <a:sym typeface="Calibri"/>
                <a:hlinkClick r:id="rId4">
                  <a:extLst>
                    <a:ext uri="{A12FA001-AC4F-418D-AE19-62706E023703}">
                      <ahyp:hlinkClr val="tx"/>
                    </a:ext>
                  </a:extLst>
                </a:hlinkClick>
              </a:rPr>
              <a:t>canvanizer.com</a:t>
            </a:r>
            <a:endParaRPr sz="2400">
              <a:solidFill>
                <a:schemeClr val="dk1"/>
              </a:solidFill>
              <a:latin typeface="Calibri"/>
              <a:ea typeface="Calibri"/>
              <a:cs typeface="Calibri"/>
              <a:sym typeface="Calibri"/>
            </a:endParaRPr>
          </a:p>
        </p:txBody>
      </p:sp>
      <p:pic>
        <p:nvPicPr>
          <p:cNvPr descr="C:\Users\Sofia Melvill\Desktop\Documentos Sofia\Disciplinas\Inovação e Empreendedorismo\I&amp;E\Aulas\Aula 1\BMG_imagem.jpg" id="216" name="Google Shape;216;p14"/>
          <p:cNvPicPr preferRelativeResize="0"/>
          <p:nvPr/>
        </p:nvPicPr>
        <p:blipFill rotWithShape="1">
          <a:blip r:embed="rId5">
            <a:alphaModFix/>
          </a:blip>
          <a:srcRect b="0" l="0" r="0" t="0"/>
          <a:stretch/>
        </p:blipFill>
        <p:spPr>
          <a:xfrm>
            <a:off x="6383238" y="4365104"/>
            <a:ext cx="2304256" cy="1828774"/>
          </a:xfrm>
          <a:prstGeom prst="rect">
            <a:avLst/>
          </a:prstGeom>
          <a:noFill/>
          <a:ln>
            <a:noFill/>
          </a:ln>
        </p:spPr>
      </p:pic>
      <p:pic>
        <p:nvPicPr>
          <p:cNvPr descr="C:\Users\Sofia Melvill\Desktop\Documentos Sofia\Disciplinas\Inovação e Empreendedorismo\I&amp;E\Aulas\Aula 1\SOM_imagem.jpg" id="217" name="Google Shape;217;p14"/>
          <p:cNvPicPr preferRelativeResize="0"/>
          <p:nvPr/>
        </p:nvPicPr>
        <p:blipFill rotWithShape="1">
          <a:blip r:embed="rId6">
            <a:alphaModFix/>
          </a:blip>
          <a:srcRect b="0" l="0" r="0" t="0"/>
          <a:stretch/>
        </p:blipFill>
        <p:spPr>
          <a:xfrm>
            <a:off x="9407574" y="3212975"/>
            <a:ext cx="2088232" cy="2607691"/>
          </a:xfrm>
          <a:prstGeom prst="rect">
            <a:avLst/>
          </a:prstGeom>
          <a:noFill/>
          <a:ln>
            <a:noFill/>
          </a:ln>
        </p:spPr>
      </p:pic>
      <p:pic>
        <p:nvPicPr>
          <p:cNvPr descr="C:\Users\Sofia Melvill\Desktop\Documentos Sofia\Disciplinas\Inovação e Empreendedorismo\I&amp;E\Aulas\Aula 1\imagem udacity.jpg" id="218" name="Google Shape;218;p14"/>
          <p:cNvPicPr preferRelativeResize="0"/>
          <p:nvPr/>
        </p:nvPicPr>
        <p:blipFill rotWithShape="1">
          <a:blip r:embed="rId7">
            <a:alphaModFix/>
          </a:blip>
          <a:srcRect b="0" l="0" r="0" t="0"/>
          <a:stretch/>
        </p:blipFill>
        <p:spPr>
          <a:xfrm>
            <a:off x="8759502" y="1916832"/>
            <a:ext cx="2193949" cy="8640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nvSpPr>
        <p:spPr>
          <a:xfrm>
            <a:off x="50925" y="188641"/>
            <a:ext cx="49824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Material de Apoio AP</a:t>
            </a:r>
            <a:endParaRPr/>
          </a:p>
        </p:txBody>
      </p:sp>
      <p:sp>
        <p:nvSpPr>
          <p:cNvPr id="224" name="Google Shape;224;p15"/>
          <p:cNvSpPr txBox="1"/>
          <p:nvPr/>
        </p:nvSpPr>
        <p:spPr>
          <a:xfrm>
            <a:off x="550591" y="1196752"/>
            <a:ext cx="8856983" cy="489364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Vídeos:</a:t>
            </a:r>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Feitos pelos alunos</a:t>
            </a:r>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Livros:</a:t>
            </a:r>
            <a:endParaRPr/>
          </a:p>
          <a:p>
            <a:pPr indent="-342900" lvl="0" marL="342900" marR="0" rtl="0" algn="l">
              <a:spcBef>
                <a:spcPts val="0"/>
              </a:spcBef>
              <a:spcAft>
                <a:spcPts val="0"/>
              </a:spcAft>
              <a:buClr>
                <a:srgbClr val="595959"/>
              </a:buClr>
              <a:buSzPts val="2400"/>
              <a:buFont typeface="Arial"/>
              <a:buChar char="•"/>
            </a:pPr>
            <a:r>
              <a:rPr i="1" lang="pt-PT" sz="2400">
                <a:solidFill>
                  <a:srgbClr val="595959"/>
                </a:solidFill>
                <a:latin typeface="Quattrocento Sans"/>
                <a:ea typeface="Quattrocento Sans"/>
                <a:cs typeface="Quattrocento Sans"/>
                <a:sym typeface="Quattrocento Sans"/>
              </a:rPr>
              <a:t>Avillez, F. et alli, “Análise de investimentos”, PO Agro, 2006</a:t>
            </a:r>
            <a:endParaRPr/>
          </a:p>
          <a:p>
            <a:pPr indent="-190500" lvl="0" marL="342900" marR="0" rtl="0" algn="l">
              <a:spcBef>
                <a:spcPts val="0"/>
              </a:spcBef>
              <a:spcAft>
                <a:spcPts val="0"/>
              </a:spcAft>
              <a:buClr>
                <a:schemeClr val="dk1"/>
              </a:buClr>
              <a:buSzPts val="2400"/>
              <a:buFont typeface="Arial"/>
              <a:buNone/>
            </a:pPr>
            <a:r>
              <a:t/>
            </a:r>
            <a:endParaRPr i="1" sz="2400">
              <a:solidFill>
                <a:srgbClr val="595959"/>
              </a:solidFill>
              <a:latin typeface="Quattrocento Sans"/>
              <a:ea typeface="Quattrocento Sans"/>
              <a:cs typeface="Quattrocento Sans"/>
              <a:sym typeface="Quattrocento Sans"/>
            </a:endParaRPr>
          </a:p>
          <a:p>
            <a:pPr indent="-190500" lvl="0" marL="342900" marR="0" rtl="0" algn="l">
              <a:spcBef>
                <a:spcPts val="0"/>
              </a:spcBef>
              <a:spcAft>
                <a:spcPts val="0"/>
              </a:spcAft>
              <a:buClr>
                <a:schemeClr val="dk1"/>
              </a:buClr>
              <a:buSzPts val="2400"/>
              <a:buFont typeface="Arial"/>
              <a:buNone/>
            </a:pPr>
            <a:r>
              <a:t/>
            </a:r>
            <a:endParaRPr i="1"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i="1" lang="pt-PT" sz="2400">
                <a:solidFill>
                  <a:srgbClr val="595959"/>
                </a:solidFill>
                <a:latin typeface="Quattrocento Sans"/>
                <a:ea typeface="Quattrocento Sans"/>
                <a:cs typeface="Quattrocento Sans"/>
                <a:sym typeface="Quattrocento Sans"/>
              </a:rPr>
              <a:t>Avillez, F. et alli, “Análise de investimentos - Exercícios”, PO Agro, 2006</a:t>
            </a:r>
            <a:endParaRPr/>
          </a:p>
          <a:p>
            <a:pPr indent="-190500" lvl="0" marL="342900" marR="0" rtl="0" algn="l">
              <a:spcBef>
                <a:spcPts val="0"/>
              </a:spcBef>
              <a:spcAft>
                <a:spcPts val="0"/>
              </a:spcAft>
              <a:buClr>
                <a:schemeClr val="dk1"/>
              </a:buClr>
              <a:buSzPts val="2400"/>
              <a:buFont typeface="Arial"/>
              <a:buNone/>
            </a:pPr>
            <a:r>
              <a:t/>
            </a:r>
            <a:endParaRPr i="1" sz="2400">
              <a:solidFill>
                <a:srgbClr val="595959"/>
              </a:solidFill>
              <a:latin typeface="Quattrocento Sans"/>
              <a:ea typeface="Quattrocento Sans"/>
              <a:cs typeface="Quattrocento Sans"/>
              <a:sym typeface="Quattrocento Sans"/>
            </a:endParaRPr>
          </a:p>
          <a:p>
            <a:pPr indent="-190500" lvl="0" marL="342900" marR="0" rtl="0" algn="l">
              <a:spcBef>
                <a:spcPts val="0"/>
              </a:spcBef>
              <a:spcAft>
                <a:spcPts val="0"/>
              </a:spcAft>
              <a:buClr>
                <a:schemeClr val="dk1"/>
              </a:buClr>
              <a:buSzPts val="2400"/>
              <a:buFont typeface="Arial"/>
              <a:buNone/>
            </a:pPr>
            <a:r>
              <a:t/>
            </a:r>
            <a:endParaRPr i="1"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i="1" lang="pt-PT" sz="2400">
                <a:solidFill>
                  <a:srgbClr val="595959"/>
                </a:solidFill>
                <a:latin typeface="Quattrocento Sans"/>
                <a:ea typeface="Quattrocento Sans"/>
                <a:cs typeface="Quattrocento Sans"/>
                <a:sym typeface="Quattrocento Sans"/>
              </a:rPr>
              <a:t>Soares,I. et alli; “Decisões de investimento – Análise financeira de projectos”, Ed.Sílabo, 2ªedição, 2008</a:t>
            </a:r>
            <a:endParaRPr sz="2400">
              <a:solidFill>
                <a:srgbClr val="595959"/>
              </a:solidFill>
              <a:latin typeface="Quattrocento Sans"/>
              <a:ea typeface="Quattrocento Sans"/>
              <a:cs typeface="Quattrocento Sans"/>
              <a:sym typeface="Quattrocento Sans"/>
            </a:endParaRPr>
          </a:p>
        </p:txBody>
      </p:sp>
      <p:pic>
        <p:nvPicPr>
          <p:cNvPr descr="Resultado de imagem para Formação globalem gestão agricola" id="225" name="Google Shape;225;p15"/>
          <p:cNvPicPr preferRelativeResize="0"/>
          <p:nvPr/>
        </p:nvPicPr>
        <p:blipFill rotWithShape="1">
          <a:blip r:embed="rId3">
            <a:alphaModFix/>
          </a:blip>
          <a:srcRect b="0" l="0" r="0" t="0"/>
          <a:stretch/>
        </p:blipFill>
        <p:spPr>
          <a:xfrm>
            <a:off x="9128974" y="3261223"/>
            <a:ext cx="1142696" cy="1569424"/>
          </a:xfrm>
          <a:prstGeom prst="rect">
            <a:avLst/>
          </a:prstGeom>
          <a:noFill/>
          <a:ln>
            <a:noFill/>
          </a:ln>
        </p:spPr>
      </p:pic>
      <p:pic>
        <p:nvPicPr>
          <p:cNvPr descr="Resultado de imagem para Formação globalem gestão agricola" id="226" name="Google Shape;226;p15"/>
          <p:cNvPicPr preferRelativeResize="0"/>
          <p:nvPr/>
        </p:nvPicPr>
        <p:blipFill rotWithShape="1">
          <a:blip r:embed="rId4">
            <a:alphaModFix/>
          </a:blip>
          <a:srcRect b="0" l="0" r="0" t="0"/>
          <a:stretch/>
        </p:blipFill>
        <p:spPr>
          <a:xfrm>
            <a:off x="9122369" y="1464140"/>
            <a:ext cx="1145413" cy="1619941"/>
          </a:xfrm>
          <a:prstGeom prst="rect">
            <a:avLst/>
          </a:prstGeom>
          <a:noFill/>
          <a:ln>
            <a:noFill/>
          </a:ln>
        </p:spPr>
      </p:pic>
      <p:pic>
        <p:nvPicPr>
          <p:cNvPr descr="Resultado de imagem para Decisões de investimento – Análise financeira de projectos”, Ed.Sílabo, 2ªedição, 2008" id="227" name="Google Shape;227;p15"/>
          <p:cNvPicPr preferRelativeResize="0"/>
          <p:nvPr/>
        </p:nvPicPr>
        <p:blipFill rotWithShape="1">
          <a:blip r:embed="rId5">
            <a:alphaModFix/>
          </a:blip>
          <a:srcRect b="0" l="0" r="0" t="0"/>
          <a:stretch/>
        </p:blipFill>
        <p:spPr>
          <a:xfrm>
            <a:off x="9136201" y="4938067"/>
            <a:ext cx="1117495" cy="157566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nvSpPr>
        <p:spPr>
          <a:xfrm>
            <a:off x="50925" y="188641"/>
            <a:ext cx="460895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pt-PT" sz="3200">
                <a:solidFill>
                  <a:srgbClr val="7F7F7F"/>
                </a:solidFill>
                <a:latin typeface="Verdana"/>
                <a:ea typeface="Verdana"/>
                <a:cs typeface="Verdana"/>
                <a:sym typeface="Verdana"/>
              </a:rPr>
              <a:t>Grupos de trabalho</a:t>
            </a:r>
            <a:endParaRPr b="1" sz="3200">
              <a:solidFill>
                <a:srgbClr val="7F7F7F"/>
              </a:solidFill>
              <a:latin typeface="Verdana"/>
              <a:ea typeface="Verdana"/>
              <a:cs typeface="Verdana"/>
              <a:sym typeface="Verdana"/>
            </a:endParaRPr>
          </a:p>
        </p:txBody>
      </p:sp>
      <p:sp>
        <p:nvSpPr>
          <p:cNvPr id="233" name="Google Shape;233;p16"/>
          <p:cNvSpPr txBox="1"/>
          <p:nvPr/>
        </p:nvSpPr>
        <p:spPr>
          <a:xfrm>
            <a:off x="73303" y="5085184"/>
            <a:ext cx="12021000" cy="1431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PT" sz="1300" u="sng">
                <a:solidFill>
                  <a:srgbClr val="1155CC"/>
                </a:solidFill>
                <a:highlight>
                  <a:srgbClr val="FFFFFF"/>
                </a:highlight>
                <a:latin typeface="Tahoma"/>
                <a:ea typeface="Tahoma"/>
                <a:cs typeface="Tahoma"/>
                <a:sym typeface="Tahoma"/>
                <a:hlinkClick r:id="rId3">
                  <a:extLst>
                    <a:ext uri="{A12FA001-AC4F-418D-AE19-62706E023703}">
                      <ahyp:hlinkClr val="tx"/>
                    </a:ext>
                  </a:extLst>
                </a:hlinkClick>
              </a:rPr>
              <a:t>https://docs.google.com/spreadsheets/d/1Vr218AOgjofozq1r88Qt7VEmZbO2kWFqpa_Tx4GePl0/edit?usp=sharing</a:t>
            </a:r>
            <a:br>
              <a:rPr lang="pt-PT"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rPr lang="pt-PT" sz="1800">
                <a:solidFill>
                  <a:schemeClr val="dk1"/>
                </a:solidFill>
                <a:latin typeface="Calibri"/>
                <a:ea typeface="Calibri"/>
                <a:cs typeface="Calibri"/>
                <a:sym typeface="Calibri"/>
              </a:rPr>
              <a:t>Nota: número de telefone fica disponível para todos os elementos no grupo</a:t>
            </a:r>
            <a:br>
              <a:rPr lang="pt-PT" sz="1800">
                <a:solidFill>
                  <a:schemeClr val="dk1"/>
                </a:solidFill>
                <a:latin typeface="Calibri"/>
                <a:ea typeface="Calibri"/>
                <a:cs typeface="Calibri"/>
                <a:sym typeface="Calibri"/>
              </a:rPr>
            </a:br>
            <a:r>
              <a:rPr lang="pt-PT" sz="1800">
                <a:solidFill>
                  <a:schemeClr val="dk1"/>
                </a:solidFill>
                <a:latin typeface="Calibri"/>
                <a:ea typeface="Calibri"/>
                <a:cs typeface="Calibri"/>
                <a:sym typeface="Calibri"/>
              </a:rPr>
              <a:t>(podem alterar as vossas definições de whatsapp para mostrar o nome e a fotografia apenas aos contactos guardados)</a:t>
            </a:r>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34" name="Google Shape;234;p16"/>
          <p:cNvPicPr preferRelativeResize="0"/>
          <p:nvPr/>
        </p:nvPicPr>
        <p:blipFill>
          <a:blip r:embed="rId4">
            <a:alphaModFix/>
          </a:blip>
          <a:stretch>
            <a:fillRect/>
          </a:stretch>
        </p:blipFill>
        <p:spPr>
          <a:xfrm>
            <a:off x="4655050" y="1500541"/>
            <a:ext cx="2857500" cy="2857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7"/>
          <p:cNvSpPr txBox="1"/>
          <p:nvPr/>
        </p:nvSpPr>
        <p:spPr>
          <a:xfrm>
            <a:off x="50925" y="188641"/>
            <a:ext cx="8718129"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pt-PT" sz="3200">
                <a:solidFill>
                  <a:srgbClr val="7F7F7F"/>
                </a:solidFill>
                <a:latin typeface="Verdana"/>
                <a:ea typeface="Verdana"/>
                <a:cs typeface="Verdana"/>
                <a:sym typeface="Verdana"/>
              </a:rPr>
              <a:t>Para a próxima semana! Aula prática</a:t>
            </a:r>
            <a:endParaRPr b="1" sz="3200">
              <a:solidFill>
                <a:srgbClr val="7F7F7F"/>
              </a:solidFill>
              <a:latin typeface="Verdana"/>
              <a:ea typeface="Verdana"/>
              <a:cs typeface="Verdana"/>
              <a:sym typeface="Verdana"/>
            </a:endParaRPr>
          </a:p>
        </p:txBody>
      </p:sp>
      <p:sp>
        <p:nvSpPr>
          <p:cNvPr id="240" name="Google Shape;240;p17"/>
          <p:cNvSpPr txBox="1"/>
          <p:nvPr/>
        </p:nvSpPr>
        <p:spPr>
          <a:xfrm>
            <a:off x="694606" y="1556792"/>
            <a:ext cx="103692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A Fazer:</a:t>
            </a:r>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400"/>
              <a:buFont typeface="Noto Sans Symbols"/>
              <a:buChar char="✔"/>
            </a:pPr>
            <a:r>
              <a:rPr lang="pt-PT" sz="2400">
                <a:solidFill>
                  <a:srgbClr val="595959"/>
                </a:solidFill>
                <a:latin typeface="Quattrocento Sans"/>
                <a:ea typeface="Quattrocento Sans"/>
                <a:cs typeface="Quattrocento Sans"/>
                <a:sym typeface="Quattrocento Sans"/>
              </a:rPr>
              <a:t>Propor e definir o negócio em que vão trabalhar!</a:t>
            </a:r>
            <a:endParaRPr/>
          </a:p>
          <a:p>
            <a:pPr indent="-133350" lvl="0" marL="285750" marR="0" rtl="0" algn="l">
              <a:spcBef>
                <a:spcPts val="0"/>
              </a:spcBef>
              <a:spcAft>
                <a:spcPts val="0"/>
              </a:spcAft>
              <a:buClr>
                <a:schemeClr val="dk1"/>
              </a:buClr>
              <a:buSzPts val="2400"/>
              <a:buFont typeface="Noto Sans Symbols"/>
              <a:buNone/>
            </a:pPr>
            <a:r>
              <a:t/>
            </a:r>
            <a:endParaRPr sz="2400">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400"/>
              <a:buFont typeface="Noto Sans Symbols"/>
              <a:buChar char="✔"/>
            </a:pPr>
            <a:r>
              <a:rPr lang="pt-PT" sz="2400">
                <a:solidFill>
                  <a:srgbClr val="595959"/>
                </a:solidFill>
                <a:latin typeface="Quattrocento Sans"/>
                <a:ea typeface="Quattrocento Sans"/>
                <a:cs typeface="Quattrocento Sans"/>
                <a:sym typeface="Quattrocento Sans"/>
              </a:rPr>
              <a:t>Mail / WhatsApp</a:t>
            </a:r>
            <a:endParaRPr/>
          </a:p>
          <a:p>
            <a:pPr indent="-133350" lvl="0" marL="285750" marR="0" rtl="0" algn="l">
              <a:spcBef>
                <a:spcPts val="0"/>
              </a:spcBef>
              <a:spcAft>
                <a:spcPts val="0"/>
              </a:spcAft>
              <a:buClr>
                <a:schemeClr val="dk1"/>
              </a:buClr>
              <a:buSzPts val="2400"/>
              <a:buFont typeface="Noto Sans Symbols"/>
              <a:buNone/>
            </a:pPr>
            <a:r>
              <a:t/>
            </a:r>
            <a:endParaRPr sz="2400">
              <a:solidFill>
                <a:srgbClr val="595959"/>
              </a:solidFill>
              <a:latin typeface="Quattrocento Sans"/>
              <a:ea typeface="Quattrocento Sans"/>
              <a:cs typeface="Quattrocento Sans"/>
              <a:sym typeface="Quattrocento Sans"/>
            </a:endParaRPr>
          </a:p>
          <a:p>
            <a:pPr indent="-285750" lvl="0" marL="285750" marR="0" rtl="0" algn="l">
              <a:spcBef>
                <a:spcPts val="0"/>
              </a:spcBef>
              <a:spcAft>
                <a:spcPts val="0"/>
              </a:spcAft>
              <a:buClr>
                <a:srgbClr val="595959"/>
              </a:buClr>
              <a:buSzPts val="2400"/>
              <a:buFont typeface="Noto Sans Symbols"/>
              <a:buChar char="✔"/>
            </a:pPr>
            <a:r>
              <a:rPr lang="pt-PT" sz="2400">
                <a:solidFill>
                  <a:srgbClr val="595959"/>
                </a:solidFill>
                <a:latin typeface="Quattrocento Sans"/>
                <a:ea typeface="Quattrocento Sans"/>
                <a:cs typeface="Quattrocento Sans"/>
                <a:sym typeface="Quattrocento Sans"/>
              </a:rPr>
              <a:t>Grupos 1, 2 e 3: guião e primeiro draft da </a:t>
            </a:r>
            <a:r>
              <a:rPr lang="pt-PT" sz="2400">
                <a:solidFill>
                  <a:srgbClr val="595959"/>
                </a:solidFill>
                <a:latin typeface="Quattrocento Sans"/>
                <a:ea typeface="Quattrocento Sans"/>
                <a:cs typeface="Quattrocento Sans"/>
                <a:sym typeface="Quattrocento Sans"/>
              </a:rPr>
              <a:t>apresentação</a:t>
            </a:r>
            <a:endParaRPr sz="2400">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8"/>
          <p:cNvSpPr txBox="1"/>
          <p:nvPr/>
        </p:nvSpPr>
        <p:spPr>
          <a:xfrm>
            <a:off x="1846734" y="1844824"/>
            <a:ext cx="8568952"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pt-PT" sz="7200">
                <a:solidFill>
                  <a:srgbClr val="595959"/>
                </a:solidFill>
                <a:latin typeface="Quattrocento Sans"/>
                <a:ea typeface="Quattrocento Sans"/>
                <a:cs typeface="Quattrocento Sans"/>
                <a:sym typeface="Quattrocento Sans"/>
              </a:rPr>
              <a:t>BOM TRABALHO!!!</a:t>
            </a:r>
            <a:endParaRPr/>
          </a:p>
        </p:txBody>
      </p:sp>
      <p:pic>
        <p:nvPicPr>
          <p:cNvPr descr="Resultado de imagem para smiley face" id="246" name="Google Shape;246;p18"/>
          <p:cNvPicPr preferRelativeResize="0"/>
          <p:nvPr/>
        </p:nvPicPr>
        <p:blipFill rotWithShape="1">
          <a:blip r:embed="rId3">
            <a:alphaModFix/>
          </a:blip>
          <a:srcRect b="24401" l="0" r="0" t="0"/>
          <a:stretch/>
        </p:blipFill>
        <p:spPr>
          <a:xfrm>
            <a:off x="9839622" y="3028679"/>
            <a:ext cx="983416" cy="8006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50925" y="188641"/>
            <a:ext cx="24449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Programa</a:t>
            </a:r>
            <a:endParaRPr/>
          </a:p>
        </p:txBody>
      </p:sp>
      <p:sp>
        <p:nvSpPr>
          <p:cNvPr id="97" name="Google Shape;97;p2"/>
          <p:cNvSpPr txBox="1"/>
          <p:nvPr/>
        </p:nvSpPr>
        <p:spPr>
          <a:xfrm>
            <a:off x="550591" y="1196752"/>
            <a:ext cx="10945216"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800">
                <a:solidFill>
                  <a:srgbClr val="595959"/>
                </a:solidFill>
                <a:latin typeface="Quattrocento Sans"/>
                <a:ea typeface="Quattrocento Sans"/>
                <a:cs typeface="Quattrocento Sans"/>
                <a:sym typeface="Quattrocento Sans"/>
              </a:rPr>
              <a:t>Módulo 1 – Estratégia Empresarial</a:t>
            </a:r>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Responsáveis: </a:t>
            </a:r>
            <a:r>
              <a:rPr lang="pt-PT" sz="2400">
                <a:solidFill>
                  <a:srgbClr val="595959"/>
                </a:solidFill>
                <a:latin typeface="Quattrocento Sans"/>
                <a:ea typeface="Quattrocento Sans"/>
                <a:cs typeface="Quattrocento Sans"/>
                <a:sym typeface="Quattrocento Sans"/>
              </a:rPr>
              <a:t>Luís Mira da Silva e Leonor Santos</a:t>
            </a:r>
            <a:endParaRPr/>
          </a:p>
          <a:p>
            <a:pPr indent="0" lvl="0" marL="0" marR="0" rtl="0" algn="l">
              <a:spcBef>
                <a:spcPts val="0"/>
              </a:spcBef>
              <a:spcAft>
                <a:spcPts val="0"/>
              </a:spcAft>
              <a:buNone/>
            </a:pPr>
            <a:r>
              <a:t/>
            </a:r>
            <a:endParaRPr b="1" sz="8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Conceitos de estratégia e novos negócios.</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A metodologia “lean”: desenvolvimento ágil, construção e validação de hipóteses, tela da proposta de valor, produto mínimo viável.</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Desenvolvimento de clientes: product market fit; descobrir, validar e criar clientes; desenvolver o negócio.</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Tela do modelo de negócios: proposta de valor, segmento de clientes, canais de distribuição, relações com os clientes, fluxos de rendimentos, parceiros-chave, recursos-chave, atividades-chave, estrutura de custos. </a:t>
            </a:r>
            <a:endParaRPr sz="2400">
              <a:solidFill>
                <a:srgbClr val="595959"/>
              </a:solidFill>
              <a:latin typeface="Quattrocento Sans"/>
              <a:ea typeface="Quattrocento Sans"/>
              <a:cs typeface="Quattrocento Sans"/>
              <a:sym typeface="Quattrocento Sans"/>
            </a:endParaRPr>
          </a:p>
          <a:p>
            <a:pPr indent="-190500" lvl="0" marL="342900" marR="0" rtl="0" algn="l">
              <a:spcBef>
                <a:spcPts val="0"/>
              </a:spcBef>
              <a:spcAft>
                <a:spcPts val="0"/>
              </a:spcAft>
              <a:buClr>
                <a:schemeClr val="dk1"/>
              </a:buClr>
              <a:buSzPts val="2400"/>
              <a:buFont typeface="Arial"/>
              <a:buNone/>
            </a:pPr>
            <a:r>
              <a:t/>
            </a:r>
            <a:endParaRPr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2400">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nvSpPr>
        <p:spPr>
          <a:xfrm>
            <a:off x="50925" y="188641"/>
            <a:ext cx="24449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Programa</a:t>
            </a:r>
            <a:endParaRPr/>
          </a:p>
        </p:txBody>
      </p:sp>
      <p:sp>
        <p:nvSpPr>
          <p:cNvPr id="103" name="Google Shape;103;p3"/>
          <p:cNvSpPr txBox="1"/>
          <p:nvPr/>
        </p:nvSpPr>
        <p:spPr>
          <a:xfrm>
            <a:off x="550591" y="1196752"/>
            <a:ext cx="10945216"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800">
                <a:solidFill>
                  <a:srgbClr val="595959"/>
                </a:solidFill>
                <a:latin typeface="Quattrocento Sans"/>
                <a:ea typeface="Quattrocento Sans"/>
                <a:cs typeface="Quattrocento Sans"/>
                <a:sym typeface="Quattrocento Sans"/>
              </a:rPr>
              <a:t>Módulo 2 – Avaliação de Projetos</a:t>
            </a:r>
            <a:endParaRPr b="1" i="1" sz="28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pt-PT" sz="2400">
                <a:solidFill>
                  <a:srgbClr val="595959"/>
                </a:solidFill>
                <a:latin typeface="Quattrocento Sans"/>
                <a:ea typeface="Quattrocento Sans"/>
                <a:cs typeface="Quattrocento Sans"/>
                <a:sym typeface="Quattrocento Sans"/>
              </a:rPr>
              <a:t>Responsável: </a:t>
            </a:r>
            <a:r>
              <a:rPr lang="pt-PT" sz="2400">
                <a:solidFill>
                  <a:srgbClr val="595959"/>
                </a:solidFill>
                <a:latin typeface="Quattrocento Sans"/>
                <a:ea typeface="Quattrocento Sans"/>
                <a:cs typeface="Quattrocento Sans"/>
                <a:sym typeface="Quattrocento Sans"/>
              </a:rPr>
              <a:t>TBD</a:t>
            </a:r>
            <a:endParaRPr/>
          </a:p>
          <a:p>
            <a:pPr indent="0" lvl="0" marL="0" marR="0" rtl="0" algn="l">
              <a:spcBef>
                <a:spcPts val="0"/>
              </a:spcBef>
              <a:spcAft>
                <a:spcPts val="0"/>
              </a:spcAft>
              <a:buNone/>
            </a:pPr>
            <a:r>
              <a:t/>
            </a:r>
            <a:endParaRPr sz="8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Introdução à avaliação de projetos.</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Cálculo financeiro: juro simples e composto, rendas, fator de reposição de capital.</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Avaliação de projetos: plano e mapa de investimentos, plano e conta de exploração, plano de financiamento.</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Análise de investimentos: cash-flows, sistemas de preços, análise de rentabilidade, taxa de atualização, análise com financiamento, rentabilidade dos capitais próprios e viabilidade financeira, risco e análise de sensibilidade.</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lang="pt-PT" sz="2400">
                <a:solidFill>
                  <a:srgbClr val="595959"/>
                </a:solidFill>
                <a:latin typeface="Quattrocento Sans"/>
                <a:ea typeface="Quattrocento Sans"/>
                <a:cs typeface="Quattrocento Sans"/>
                <a:sym typeface="Quattrocento Sans"/>
              </a:rPr>
              <a:t>Tópicos complementares.</a:t>
            </a:r>
            <a:endParaRPr/>
          </a:p>
          <a:p>
            <a:pPr indent="0" lvl="0" marL="0" marR="0" rtl="0" algn="l">
              <a:spcBef>
                <a:spcPts val="0"/>
              </a:spcBef>
              <a:spcAft>
                <a:spcPts val="0"/>
              </a:spcAft>
              <a:buNone/>
            </a:pPr>
            <a:r>
              <a:t/>
            </a:r>
            <a:endParaRPr b="1" sz="2400">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4"/>
          <p:cNvSpPr txBox="1"/>
          <p:nvPr/>
        </p:nvSpPr>
        <p:spPr>
          <a:xfrm>
            <a:off x="50925" y="188641"/>
            <a:ext cx="55194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Planeamento das aulas</a:t>
            </a:r>
            <a:endParaRPr/>
          </a:p>
        </p:txBody>
      </p:sp>
      <p:grpSp>
        <p:nvGrpSpPr>
          <p:cNvPr id="109" name="Google Shape;109;p4"/>
          <p:cNvGrpSpPr/>
          <p:nvPr/>
        </p:nvGrpSpPr>
        <p:grpSpPr>
          <a:xfrm>
            <a:off x="190551" y="1196752"/>
            <a:ext cx="11815592" cy="4890927"/>
            <a:chOff x="1" y="0"/>
            <a:chExt cx="11815592" cy="4890927"/>
          </a:xfrm>
        </p:grpSpPr>
        <p:sp>
          <p:nvSpPr>
            <p:cNvPr id="110" name="Google Shape;110;p4"/>
            <p:cNvSpPr/>
            <p:nvPr/>
          </p:nvSpPr>
          <p:spPr>
            <a:xfrm rot="5400000">
              <a:off x="-259397" y="265011"/>
              <a:ext cx="1729314" cy="1210519"/>
            </a:xfrm>
            <a:prstGeom prst="chevron">
              <a:avLst>
                <a:gd fmla="val 50000" name="adj"/>
              </a:avLst>
            </a:prstGeom>
            <a:solidFill>
              <a:srgbClr val="DDD9C3"/>
            </a:solidFill>
            <a:ln cap="flat" cmpd="sng" w="25400">
              <a:solidFill>
                <a:srgbClr val="DDD9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txBox="1"/>
            <p:nvPr/>
          </p:nvSpPr>
          <p:spPr>
            <a:xfrm>
              <a:off x="1" y="610874"/>
              <a:ext cx="1210519" cy="518795"/>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rgbClr val="595959"/>
                </a:buClr>
                <a:buSzPts val="1300"/>
                <a:buFont typeface="Quattrocento Sans"/>
                <a:buNone/>
              </a:pPr>
              <a:r>
                <a:rPr b="1" lang="pt-PT" sz="1300">
                  <a:solidFill>
                    <a:srgbClr val="595959"/>
                  </a:solidFill>
                  <a:latin typeface="Quattrocento Sans"/>
                  <a:ea typeface="Quattrocento Sans"/>
                  <a:cs typeface="Quattrocento Sans"/>
                  <a:sym typeface="Quattrocento Sans"/>
                </a:rPr>
                <a:t>Aula 1</a:t>
              </a:r>
              <a:endParaRPr/>
            </a:p>
          </p:txBody>
        </p:sp>
        <p:sp>
          <p:nvSpPr>
            <p:cNvPr id="112" name="Google Shape;112;p4"/>
            <p:cNvSpPr/>
            <p:nvPr/>
          </p:nvSpPr>
          <p:spPr>
            <a:xfrm rot="5400000">
              <a:off x="5951029" y="-4740509"/>
              <a:ext cx="1124054" cy="10605073"/>
            </a:xfrm>
            <a:prstGeom prst="round2SameRect">
              <a:avLst>
                <a:gd fmla="val 16667" name="adj1"/>
                <a:gd fmla="val 0" name="adj2"/>
              </a:avLst>
            </a:prstGeom>
            <a:solidFill>
              <a:schemeClr val="lt1">
                <a:alpha val="89803"/>
              </a:schemeClr>
            </a:solidFill>
            <a:ln cap="flat" cmpd="sng" w="25400">
              <a:solidFill>
                <a:srgbClr val="DDD9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txBox="1"/>
            <p:nvPr/>
          </p:nvSpPr>
          <p:spPr>
            <a:xfrm>
              <a:off x="1210520" y="54872"/>
              <a:ext cx="10550201" cy="1014310"/>
            </a:xfrm>
            <a:prstGeom prst="rect">
              <a:avLst/>
            </a:prstGeom>
            <a:noFill/>
            <a:ln>
              <a:noFill/>
            </a:ln>
          </p:spPr>
          <p:txBody>
            <a:bodyPr anchorCtr="0" anchor="ctr" bIns="9525" lIns="106675" spcFirstLastPara="1" rIns="9525" wrap="square" tIns="9525">
              <a:noAutofit/>
            </a:bodyPr>
            <a:lstStyle/>
            <a:p>
              <a:pPr indent="-114300" lvl="1" marL="114300" marR="0" rtl="0" algn="l">
                <a:lnSpc>
                  <a:spcPct val="90000"/>
                </a:lnSpc>
                <a:spcBef>
                  <a:spcPts val="0"/>
                </a:spcBef>
                <a:spcAft>
                  <a:spcPts val="0"/>
                </a:spcAft>
                <a:buClr>
                  <a:srgbClr val="595959"/>
                </a:buClr>
                <a:buSzPts val="1500"/>
                <a:buFont typeface="Quattrocento Sans"/>
                <a:buChar char="•"/>
              </a:pPr>
              <a:r>
                <a:rPr b="0" i="0" lang="pt-PT" sz="1500" u="none" cap="none" strike="noStrike">
                  <a:solidFill>
                    <a:srgbClr val="595959"/>
                  </a:solidFill>
                  <a:latin typeface="Quattrocento Sans"/>
                  <a:ea typeface="Quattrocento Sans"/>
                  <a:cs typeface="Quattrocento Sans"/>
                  <a:sym typeface="Quattrocento Sans"/>
                </a:rPr>
                <a:t>Introdução da UC / avaliação</a:t>
              </a:r>
              <a:endParaRPr/>
            </a:p>
            <a:p>
              <a:pPr indent="-114300" lvl="1" marL="114300" marR="0" rtl="0" algn="l">
                <a:lnSpc>
                  <a:spcPct val="90000"/>
                </a:lnSpc>
                <a:spcBef>
                  <a:spcPts val="225"/>
                </a:spcBef>
                <a:spcAft>
                  <a:spcPts val="0"/>
                </a:spcAft>
                <a:buClr>
                  <a:srgbClr val="595959"/>
                </a:buClr>
                <a:buSzPts val="1500"/>
                <a:buFont typeface="Quattrocento Sans"/>
                <a:buChar char="•"/>
              </a:pPr>
              <a:r>
                <a:rPr b="0" i="0" lang="pt-PT" sz="1500" u="none" cap="none" strike="noStrike">
                  <a:solidFill>
                    <a:srgbClr val="595959"/>
                  </a:solidFill>
                  <a:latin typeface="Quattrocento Sans"/>
                  <a:ea typeface="Quattrocento Sans"/>
                  <a:cs typeface="Quattrocento Sans"/>
                  <a:sym typeface="Quattrocento Sans"/>
                </a:rPr>
                <a:t>Formação de grupos e idealização de possíveis projetos</a:t>
              </a:r>
              <a:endParaRPr/>
            </a:p>
          </p:txBody>
        </p:sp>
        <p:sp>
          <p:nvSpPr>
            <p:cNvPr id="114" name="Google Shape;114;p4"/>
            <p:cNvSpPr/>
            <p:nvPr/>
          </p:nvSpPr>
          <p:spPr>
            <a:xfrm rot="5400000">
              <a:off x="-259397" y="1880883"/>
              <a:ext cx="1729314" cy="1210519"/>
            </a:xfrm>
            <a:prstGeom prst="chevron">
              <a:avLst>
                <a:gd fmla="val 50000" name="adj"/>
              </a:avLst>
            </a:prstGeom>
            <a:solidFill>
              <a:srgbClr val="DDD9C3"/>
            </a:solidFill>
            <a:ln cap="flat" cmpd="sng" w="25400">
              <a:solidFill>
                <a:srgbClr val="DDD9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txBox="1"/>
            <p:nvPr/>
          </p:nvSpPr>
          <p:spPr>
            <a:xfrm>
              <a:off x="1" y="2226746"/>
              <a:ext cx="1210519" cy="518795"/>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rgbClr val="595959"/>
                </a:buClr>
                <a:buSzPts val="1300"/>
                <a:buFont typeface="Quattrocento Sans"/>
                <a:buNone/>
              </a:pPr>
              <a:r>
                <a:rPr b="1" lang="pt-PT" sz="1300">
                  <a:solidFill>
                    <a:srgbClr val="595959"/>
                  </a:solidFill>
                  <a:latin typeface="Quattrocento Sans"/>
                  <a:ea typeface="Quattrocento Sans"/>
                  <a:cs typeface="Quattrocento Sans"/>
                  <a:sym typeface="Quattrocento Sans"/>
                </a:rPr>
                <a:t>Aulas</a:t>
              </a:r>
              <a:endParaRPr/>
            </a:p>
            <a:p>
              <a:pPr indent="0" lvl="0" marL="0" marR="0" rtl="0" algn="ctr">
                <a:lnSpc>
                  <a:spcPct val="90000"/>
                </a:lnSpc>
                <a:spcBef>
                  <a:spcPts val="455"/>
                </a:spcBef>
                <a:spcAft>
                  <a:spcPts val="0"/>
                </a:spcAft>
                <a:buClr>
                  <a:srgbClr val="595959"/>
                </a:buClr>
                <a:buSzPts val="1300"/>
                <a:buFont typeface="Quattrocento Sans"/>
                <a:buNone/>
              </a:pPr>
              <a:r>
                <a:rPr b="1" lang="pt-PT" sz="1300">
                  <a:solidFill>
                    <a:srgbClr val="595959"/>
                  </a:solidFill>
                  <a:latin typeface="Quattrocento Sans"/>
                  <a:ea typeface="Quattrocento Sans"/>
                  <a:cs typeface="Quattrocento Sans"/>
                  <a:sym typeface="Quattrocento Sans"/>
                </a:rPr>
                <a:t>Práticas</a:t>
              </a:r>
              <a:endParaRPr/>
            </a:p>
          </p:txBody>
        </p:sp>
        <p:sp>
          <p:nvSpPr>
            <p:cNvPr id="116" name="Google Shape;116;p4"/>
            <p:cNvSpPr/>
            <p:nvPr/>
          </p:nvSpPr>
          <p:spPr>
            <a:xfrm rot="5400000">
              <a:off x="5875284" y="-3056098"/>
              <a:ext cx="1275542" cy="10605073"/>
            </a:xfrm>
            <a:prstGeom prst="round2SameRect">
              <a:avLst>
                <a:gd fmla="val 16667" name="adj1"/>
                <a:gd fmla="val 0" name="adj2"/>
              </a:avLst>
            </a:prstGeom>
            <a:solidFill>
              <a:schemeClr val="lt1">
                <a:alpha val="89803"/>
              </a:schemeClr>
            </a:solidFill>
            <a:ln cap="flat" cmpd="sng" w="25400">
              <a:solidFill>
                <a:srgbClr val="DDD9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txBox="1"/>
            <p:nvPr/>
          </p:nvSpPr>
          <p:spPr>
            <a:xfrm>
              <a:off x="1210519" y="1670934"/>
              <a:ext cx="10542806" cy="1151008"/>
            </a:xfrm>
            <a:prstGeom prst="rect">
              <a:avLst/>
            </a:prstGeom>
            <a:noFill/>
            <a:ln>
              <a:noFill/>
            </a:ln>
          </p:spPr>
          <p:txBody>
            <a:bodyPr anchorCtr="0" anchor="ctr" bIns="9525" lIns="106675" spcFirstLastPara="1" rIns="9525" wrap="square" tIns="9525">
              <a:noAutofit/>
            </a:bodyPr>
            <a:lstStyle/>
            <a:p>
              <a:pPr indent="-95250" lvl="1" marL="0" marR="0" rtl="0" algn="l">
                <a:lnSpc>
                  <a:spcPct val="100000"/>
                </a:lnSpc>
                <a:spcBef>
                  <a:spcPts val="0"/>
                </a:spcBef>
                <a:spcAft>
                  <a:spcPts val="0"/>
                </a:spcAft>
                <a:buClr>
                  <a:srgbClr val="595959"/>
                </a:buClr>
                <a:buSzPts val="1500"/>
                <a:buFont typeface="Arial"/>
                <a:buChar char="•"/>
              </a:pPr>
              <a:r>
                <a:rPr b="0" i="0" lang="pt-PT" sz="1500" u="none" cap="none" strike="noStrike">
                  <a:solidFill>
                    <a:srgbClr val="595959"/>
                  </a:solidFill>
                  <a:latin typeface="Quattrocento Sans"/>
                  <a:ea typeface="Quattrocento Sans"/>
                  <a:cs typeface="Quattrocento Sans"/>
                  <a:sym typeface="Quattrocento Sans"/>
                </a:rPr>
                <a:t> Trabalho prático (compilar resultados da semana de trabalho)</a:t>
              </a:r>
              <a:endParaRPr/>
            </a:p>
            <a:p>
              <a:pPr indent="-95250" lvl="1" marL="0" marR="0" rtl="0" algn="l">
                <a:lnSpc>
                  <a:spcPct val="100000"/>
                </a:lnSpc>
                <a:spcBef>
                  <a:spcPts val="0"/>
                </a:spcBef>
                <a:spcAft>
                  <a:spcPts val="0"/>
                </a:spcAft>
                <a:buClr>
                  <a:srgbClr val="595959"/>
                </a:buClr>
                <a:buSzPts val="1500"/>
                <a:buFont typeface="Arial"/>
                <a:buChar char="•"/>
              </a:pPr>
              <a:r>
                <a:rPr b="0" i="0" lang="pt-PT" sz="1500" u="none" cap="none" strike="noStrike">
                  <a:solidFill>
                    <a:srgbClr val="595959"/>
                  </a:solidFill>
                  <a:latin typeface="Quattrocento Sans"/>
                  <a:ea typeface="Quattrocento Sans"/>
                  <a:cs typeface="Quattrocento Sans"/>
                  <a:sym typeface="Quattrocento Sans"/>
                </a:rPr>
                <a:t> Acompanhamento da evolução dos trabalhos</a:t>
              </a:r>
              <a:endParaRPr/>
            </a:p>
            <a:p>
              <a:pPr indent="-95250" lvl="1" marL="0" marR="0" rtl="0" algn="l">
                <a:lnSpc>
                  <a:spcPct val="100000"/>
                </a:lnSpc>
                <a:spcBef>
                  <a:spcPts val="0"/>
                </a:spcBef>
                <a:spcAft>
                  <a:spcPts val="0"/>
                </a:spcAft>
                <a:buClr>
                  <a:srgbClr val="595959"/>
                </a:buClr>
                <a:buSzPts val="1500"/>
                <a:buFont typeface="Arial"/>
                <a:buChar char="•"/>
              </a:pPr>
              <a:r>
                <a:rPr b="0" i="0" lang="pt-PT" sz="1500" u="none" cap="none" strike="noStrike">
                  <a:solidFill>
                    <a:srgbClr val="595959"/>
                  </a:solidFill>
                  <a:latin typeface="Quattrocento Sans"/>
                  <a:ea typeface="Quattrocento Sans"/>
                  <a:cs typeface="Quattrocento Sans"/>
                  <a:sym typeface="Quattrocento Sans"/>
                </a:rPr>
                <a:t> Acompanhamento dos guiões e dos vídeos desenvolvidos por cada grupo</a:t>
              </a:r>
              <a:endParaRPr/>
            </a:p>
          </p:txBody>
        </p:sp>
        <p:sp>
          <p:nvSpPr>
            <p:cNvPr id="118" name="Google Shape;118;p4"/>
            <p:cNvSpPr/>
            <p:nvPr/>
          </p:nvSpPr>
          <p:spPr>
            <a:xfrm rot="5400000">
              <a:off x="-259397" y="3421011"/>
              <a:ext cx="1729314" cy="1210519"/>
            </a:xfrm>
            <a:prstGeom prst="chevron">
              <a:avLst>
                <a:gd fmla="val 50000" name="adj"/>
              </a:avLst>
            </a:prstGeom>
            <a:solidFill>
              <a:srgbClr val="DDD9C3"/>
            </a:solidFill>
            <a:ln cap="flat" cmpd="sng" w="25400">
              <a:solidFill>
                <a:srgbClr val="DDD9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txBox="1"/>
            <p:nvPr/>
          </p:nvSpPr>
          <p:spPr>
            <a:xfrm>
              <a:off x="1" y="3766874"/>
              <a:ext cx="1210519" cy="518795"/>
            </a:xfrm>
            <a:prstGeom prst="rect">
              <a:avLst/>
            </a:prstGeom>
            <a:noFill/>
            <a:ln>
              <a:noFill/>
            </a:ln>
          </p:spPr>
          <p:txBody>
            <a:bodyPr anchorCtr="0" anchor="ctr" bIns="8250" lIns="8250" spcFirstLastPara="1" rIns="8250" wrap="square" tIns="8250">
              <a:noAutofit/>
            </a:bodyPr>
            <a:lstStyle/>
            <a:p>
              <a:pPr indent="0" lvl="0" marL="0" marR="0" rtl="0" algn="ctr">
                <a:lnSpc>
                  <a:spcPct val="90000"/>
                </a:lnSpc>
                <a:spcBef>
                  <a:spcPts val="0"/>
                </a:spcBef>
                <a:spcAft>
                  <a:spcPts val="0"/>
                </a:spcAft>
                <a:buClr>
                  <a:srgbClr val="595959"/>
                </a:buClr>
                <a:buSzPts val="1300"/>
                <a:buFont typeface="Quattrocento Sans"/>
                <a:buNone/>
              </a:pPr>
              <a:r>
                <a:rPr b="1" lang="pt-PT" sz="1300">
                  <a:solidFill>
                    <a:srgbClr val="595959"/>
                  </a:solidFill>
                  <a:latin typeface="Quattrocento Sans"/>
                  <a:ea typeface="Quattrocento Sans"/>
                  <a:cs typeface="Quattrocento Sans"/>
                  <a:sym typeface="Quattrocento Sans"/>
                </a:rPr>
                <a:t>Aulas</a:t>
              </a:r>
              <a:endParaRPr/>
            </a:p>
            <a:p>
              <a:pPr indent="0" lvl="0" marL="0" marR="0" rtl="0" algn="ctr">
                <a:lnSpc>
                  <a:spcPct val="90000"/>
                </a:lnSpc>
                <a:spcBef>
                  <a:spcPts val="455"/>
                </a:spcBef>
                <a:spcAft>
                  <a:spcPts val="0"/>
                </a:spcAft>
                <a:buClr>
                  <a:srgbClr val="595959"/>
                </a:buClr>
                <a:buSzPts val="1300"/>
                <a:buFont typeface="Quattrocento Sans"/>
                <a:buNone/>
              </a:pPr>
              <a:r>
                <a:rPr b="1" lang="pt-PT" sz="1300">
                  <a:solidFill>
                    <a:srgbClr val="595959"/>
                  </a:solidFill>
                  <a:latin typeface="Quattrocento Sans"/>
                  <a:ea typeface="Quattrocento Sans"/>
                  <a:cs typeface="Quattrocento Sans"/>
                  <a:sym typeface="Quattrocento Sans"/>
                </a:rPr>
                <a:t>Teóricas</a:t>
              </a:r>
              <a:endParaRPr/>
            </a:p>
          </p:txBody>
        </p:sp>
        <p:sp>
          <p:nvSpPr>
            <p:cNvPr id="120" name="Google Shape;120;p4"/>
            <p:cNvSpPr/>
            <p:nvPr/>
          </p:nvSpPr>
          <p:spPr>
            <a:xfrm rot="5400000">
              <a:off x="5951029" y="-1578895"/>
              <a:ext cx="1124054" cy="10605073"/>
            </a:xfrm>
            <a:prstGeom prst="round2SameRect">
              <a:avLst>
                <a:gd fmla="val 16667" name="adj1"/>
                <a:gd fmla="val 0" name="adj2"/>
              </a:avLst>
            </a:prstGeom>
            <a:solidFill>
              <a:schemeClr val="lt1">
                <a:alpha val="89803"/>
              </a:schemeClr>
            </a:solidFill>
            <a:ln cap="flat" cmpd="sng" w="25400">
              <a:solidFill>
                <a:srgbClr val="DDD9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
            <p:cNvSpPr txBox="1"/>
            <p:nvPr/>
          </p:nvSpPr>
          <p:spPr>
            <a:xfrm>
              <a:off x="1210520" y="3216486"/>
              <a:ext cx="10550201" cy="1014310"/>
            </a:xfrm>
            <a:prstGeom prst="rect">
              <a:avLst/>
            </a:prstGeom>
            <a:noFill/>
            <a:ln>
              <a:noFill/>
            </a:ln>
          </p:spPr>
          <p:txBody>
            <a:bodyPr anchorCtr="0" anchor="ctr" bIns="9525" lIns="106675" spcFirstLastPara="1" rIns="9525" wrap="square" tIns="9525">
              <a:noAutofit/>
            </a:bodyPr>
            <a:lstStyle/>
            <a:p>
              <a:pPr indent="-114300" lvl="1" marL="114300" marR="0" rtl="0" algn="l">
                <a:lnSpc>
                  <a:spcPct val="90000"/>
                </a:lnSpc>
                <a:spcBef>
                  <a:spcPts val="0"/>
                </a:spcBef>
                <a:spcAft>
                  <a:spcPts val="0"/>
                </a:spcAft>
                <a:buClr>
                  <a:srgbClr val="595959"/>
                </a:buClr>
                <a:buSzPts val="1500"/>
                <a:buFont typeface="Quattrocento Sans"/>
                <a:buChar char="•"/>
              </a:pPr>
              <a:r>
                <a:rPr b="0" i="0" lang="pt-PT" sz="1500" u="none" cap="none" strike="noStrike">
                  <a:solidFill>
                    <a:srgbClr val="595959"/>
                  </a:solidFill>
                  <a:latin typeface="Quattrocento Sans"/>
                  <a:ea typeface="Quattrocento Sans"/>
                  <a:cs typeface="Quattrocento Sans"/>
                  <a:sym typeface="Quattrocento Sans"/>
                </a:rPr>
                <a:t>Apresentação: convidados</a:t>
              </a:r>
              <a:endParaRPr/>
            </a:p>
            <a:p>
              <a:pPr indent="-114300" lvl="1" marL="114300" marR="0" rtl="0" algn="l">
                <a:lnSpc>
                  <a:spcPct val="90000"/>
                </a:lnSpc>
                <a:spcBef>
                  <a:spcPts val="225"/>
                </a:spcBef>
                <a:spcAft>
                  <a:spcPts val="0"/>
                </a:spcAft>
                <a:buClr>
                  <a:srgbClr val="595959"/>
                </a:buClr>
                <a:buSzPts val="1500"/>
                <a:buFont typeface="Quattrocento Sans"/>
                <a:buChar char="•"/>
              </a:pPr>
              <a:r>
                <a:rPr b="0" i="0" lang="pt-PT" sz="1500" u="none" cap="none" strike="noStrike">
                  <a:solidFill>
                    <a:srgbClr val="595959"/>
                  </a:solidFill>
                  <a:latin typeface="Quattrocento Sans"/>
                  <a:ea typeface="Quattrocento Sans"/>
                  <a:cs typeface="Quattrocento Sans"/>
                  <a:sym typeface="Quattrocento Sans"/>
                </a:rPr>
                <a:t>Quiz</a:t>
              </a:r>
              <a:endParaRPr b="0" i="0" sz="1500" u="none" cap="none" strike="noStrike">
                <a:solidFill>
                  <a:srgbClr val="595959"/>
                </a:solidFill>
                <a:latin typeface="Quattrocento Sans"/>
                <a:ea typeface="Quattrocento Sans"/>
                <a:cs typeface="Quattrocento Sans"/>
                <a:sym typeface="Quattrocento Sans"/>
              </a:endParaRPr>
            </a:p>
            <a:p>
              <a:pPr indent="-114300" lvl="1" marL="114300" marR="0" rtl="0" algn="l">
                <a:lnSpc>
                  <a:spcPct val="90000"/>
                </a:lnSpc>
                <a:spcBef>
                  <a:spcPts val="225"/>
                </a:spcBef>
                <a:spcAft>
                  <a:spcPts val="0"/>
                </a:spcAft>
                <a:buClr>
                  <a:srgbClr val="595959"/>
                </a:buClr>
                <a:buSzPts val="1500"/>
                <a:buFont typeface="Quattrocento Sans"/>
                <a:buChar char="•"/>
              </a:pPr>
              <a:r>
                <a:rPr b="0" i="0" lang="pt-PT" sz="1500" u="none" cap="none" strike="noStrike">
                  <a:solidFill>
                    <a:srgbClr val="595959"/>
                  </a:solidFill>
                  <a:latin typeface="Quattrocento Sans"/>
                  <a:ea typeface="Quattrocento Sans"/>
                  <a:cs typeface="Quattrocento Sans"/>
                  <a:sym typeface="Quattrocento Sans"/>
                </a:rPr>
                <a:t>Visualização dos vídeos e apresentação em aula de uma das componentes do modelo de negócios</a:t>
              </a:r>
              <a:endParaRPr/>
            </a:p>
            <a:p>
              <a:pPr indent="-114300" lvl="1" marL="114300" marR="0" rtl="0" algn="l">
                <a:lnSpc>
                  <a:spcPct val="90000"/>
                </a:lnSpc>
                <a:spcBef>
                  <a:spcPts val="225"/>
                </a:spcBef>
                <a:spcAft>
                  <a:spcPts val="0"/>
                </a:spcAft>
                <a:buClr>
                  <a:srgbClr val="595959"/>
                </a:buClr>
                <a:buSzPts val="1500"/>
                <a:buFont typeface="Quattrocento Sans"/>
                <a:buChar char="•"/>
              </a:pPr>
              <a:r>
                <a:rPr b="0" i="0" lang="pt-PT" sz="1500" u="none" cap="none" strike="noStrike">
                  <a:solidFill>
                    <a:srgbClr val="595959"/>
                  </a:solidFill>
                  <a:latin typeface="Quattrocento Sans"/>
                  <a:ea typeface="Quattrocento Sans"/>
                  <a:cs typeface="Quattrocento Sans"/>
                  <a:sym typeface="Quattrocento Sans"/>
                </a:rPr>
                <a:t>Preparação e discussão do trabalho da semana seguinte</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50925" y="188641"/>
            <a:ext cx="461216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Tipologia das aulas</a:t>
            </a:r>
            <a:endParaRPr/>
          </a:p>
        </p:txBody>
      </p:sp>
      <p:sp>
        <p:nvSpPr>
          <p:cNvPr id="127" name="Google Shape;127;p5"/>
          <p:cNvSpPr txBox="1"/>
          <p:nvPr/>
        </p:nvSpPr>
        <p:spPr>
          <a:xfrm>
            <a:off x="550591" y="1196752"/>
            <a:ext cx="10945216"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800">
                <a:solidFill>
                  <a:srgbClr val="595959"/>
                </a:solidFill>
                <a:latin typeface="Quattrocento Sans"/>
                <a:ea typeface="Quattrocento Sans"/>
                <a:cs typeface="Quattrocento Sans"/>
                <a:sym typeface="Quattrocento Sans"/>
              </a:rPr>
              <a:t>Aulas invertidas </a:t>
            </a:r>
            <a:r>
              <a:rPr b="1" i="1" lang="pt-PT" sz="2800">
                <a:solidFill>
                  <a:srgbClr val="595959"/>
                </a:solidFill>
                <a:latin typeface="Quattrocento Sans"/>
                <a:ea typeface="Quattrocento Sans"/>
                <a:cs typeface="Quattrocento Sans"/>
                <a:sym typeface="Quattrocento Sans"/>
              </a:rPr>
              <a:t>(Flipped Classroom)</a:t>
            </a:r>
            <a:endParaRPr/>
          </a:p>
          <a:p>
            <a:pPr indent="0" lvl="0" marL="0" marR="0" rtl="0" algn="l">
              <a:spcBef>
                <a:spcPts val="0"/>
              </a:spcBef>
              <a:spcAft>
                <a:spcPts val="0"/>
              </a:spcAft>
              <a:buNone/>
            </a:pPr>
            <a:r>
              <a:t/>
            </a:r>
            <a:endParaRPr b="1"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b="1" lang="pt-PT" sz="2400">
                <a:solidFill>
                  <a:srgbClr val="595959"/>
                </a:solidFill>
                <a:latin typeface="Quattrocento Sans"/>
                <a:ea typeface="Quattrocento Sans"/>
                <a:cs typeface="Quattrocento Sans"/>
                <a:sym typeface="Quattrocento Sans"/>
              </a:rPr>
              <a:t>Teoria</a:t>
            </a:r>
            <a:r>
              <a:rPr lang="pt-PT" sz="2400">
                <a:solidFill>
                  <a:srgbClr val="595959"/>
                </a:solidFill>
                <a:latin typeface="Quattrocento Sans"/>
                <a:ea typeface="Quattrocento Sans"/>
                <a:cs typeface="Quattrocento Sans"/>
                <a:sym typeface="Quattrocento Sans"/>
              </a:rPr>
              <a:t> – fora do horário das aulas: visualização dos vídeos produzidos pelos colegas; nas aulas discutem-se os temas visualizados e prepara-se o trabalho da semana seguinte.</a:t>
            </a:r>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b="1" lang="pt-PT" sz="2400">
                <a:solidFill>
                  <a:srgbClr val="595959"/>
                </a:solidFill>
                <a:latin typeface="Quattrocento Sans"/>
                <a:ea typeface="Quattrocento Sans"/>
                <a:cs typeface="Quattrocento Sans"/>
                <a:sym typeface="Quattrocento Sans"/>
              </a:rPr>
              <a:t>Prática</a:t>
            </a:r>
            <a:r>
              <a:rPr lang="pt-PT" sz="2400">
                <a:solidFill>
                  <a:srgbClr val="595959"/>
                </a:solidFill>
                <a:latin typeface="Quattrocento Sans"/>
                <a:ea typeface="Quattrocento Sans"/>
                <a:cs typeface="Quattrocento Sans"/>
                <a:sym typeface="Quattrocento Sans"/>
              </a:rPr>
              <a:t> – compilação do trabalho efetuado durante a semana pelos alunos e acompanhamento pelos professores.</a:t>
            </a:r>
            <a:endParaRPr/>
          </a:p>
          <a:p>
            <a:pPr indent="0" lvl="0" marL="0" marR="0" rtl="0" algn="l">
              <a:spcBef>
                <a:spcPts val="0"/>
              </a:spcBef>
              <a:spcAft>
                <a:spcPts val="0"/>
              </a:spcAft>
              <a:buNone/>
            </a:pPr>
            <a:r>
              <a:t/>
            </a:r>
            <a:endParaRPr b="1" sz="2400">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nvSpPr>
        <p:spPr>
          <a:xfrm>
            <a:off x="50925" y="188641"/>
            <a:ext cx="459613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Avaliação Contínua</a:t>
            </a:r>
            <a:endParaRPr/>
          </a:p>
        </p:txBody>
      </p:sp>
      <p:sp>
        <p:nvSpPr>
          <p:cNvPr id="133" name="Google Shape;133;p6"/>
          <p:cNvSpPr txBox="1"/>
          <p:nvPr/>
        </p:nvSpPr>
        <p:spPr>
          <a:xfrm>
            <a:off x="550590" y="1124744"/>
            <a:ext cx="11233248" cy="415498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5959"/>
              </a:buClr>
              <a:buSzPts val="2400"/>
              <a:buFont typeface="Arial"/>
              <a:buChar char="•"/>
            </a:pPr>
            <a:r>
              <a:rPr b="1" lang="pt-PT" sz="2400">
                <a:solidFill>
                  <a:srgbClr val="595959"/>
                </a:solidFill>
                <a:latin typeface="Quattrocento Sans"/>
                <a:ea typeface="Quattrocento Sans"/>
                <a:cs typeface="Quattrocento Sans"/>
                <a:sym typeface="Quattrocento Sans"/>
              </a:rPr>
              <a:t>Classificação Final (CF)</a:t>
            </a:r>
            <a:endParaRPr sz="2400">
              <a:solidFill>
                <a:srgbClr val="595959"/>
              </a:solidFill>
              <a:latin typeface="Quattrocento Sans"/>
              <a:ea typeface="Quattrocento Sans"/>
              <a:cs typeface="Quattrocento Sans"/>
              <a:sym typeface="Quattrocento Sans"/>
            </a:endParaRPr>
          </a:p>
          <a:p>
            <a:pPr indent="-342900" lvl="1" marL="800100" marR="0" rtl="0" algn="l">
              <a:lnSpc>
                <a:spcPct val="150000"/>
              </a:lnSpc>
              <a:spcBef>
                <a:spcPts val="0"/>
              </a:spcBef>
              <a:spcAft>
                <a:spcPts val="0"/>
              </a:spcAft>
              <a:buClr>
                <a:srgbClr val="595959"/>
              </a:buClr>
              <a:buSzPts val="2400"/>
              <a:buFont typeface="Noto Sans Symbols"/>
              <a:buChar char="✔"/>
            </a:pPr>
            <a:r>
              <a:rPr b="0" i="0" lang="pt-PT" sz="2400" u="none" cap="none" strike="noStrike">
                <a:solidFill>
                  <a:srgbClr val="595959"/>
                </a:solidFill>
                <a:latin typeface="Quattrocento Sans"/>
                <a:ea typeface="Quattrocento Sans"/>
                <a:cs typeface="Quattrocento Sans"/>
                <a:sym typeface="Quattrocento Sans"/>
              </a:rPr>
              <a:t>Questionários de Avaliação efetuados nas aulas: Quiz (QA)</a:t>
            </a:r>
            <a:endParaRPr/>
          </a:p>
          <a:p>
            <a:pPr indent="-342900" lvl="1" marL="800100" marR="0" rtl="0" algn="l">
              <a:lnSpc>
                <a:spcPct val="150000"/>
              </a:lnSpc>
              <a:spcBef>
                <a:spcPts val="0"/>
              </a:spcBef>
              <a:spcAft>
                <a:spcPts val="0"/>
              </a:spcAft>
              <a:buClr>
                <a:srgbClr val="595959"/>
              </a:buClr>
              <a:buSzPts val="2400"/>
              <a:buFont typeface="Noto Sans Symbols"/>
              <a:buChar char="✔"/>
            </a:pPr>
            <a:r>
              <a:rPr b="0" i="0" lang="pt-PT" sz="2400" u="none" cap="none" strike="noStrike">
                <a:solidFill>
                  <a:srgbClr val="595959"/>
                </a:solidFill>
                <a:latin typeface="Quattrocento Sans"/>
                <a:ea typeface="Quattrocento Sans"/>
                <a:cs typeface="Quattrocento Sans"/>
                <a:sym typeface="Quattrocento Sans"/>
              </a:rPr>
              <a:t>Vídeo referente a um tema do programa da unidade curricular (VI)</a:t>
            </a:r>
            <a:endParaRPr/>
          </a:p>
          <a:p>
            <a:pPr indent="-342900" lvl="1" marL="800100" marR="0" rtl="0" algn="l">
              <a:lnSpc>
                <a:spcPct val="150000"/>
              </a:lnSpc>
              <a:spcBef>
                <a:spcPts val="0"/>
              </a:spcBef>
              <a:spcAft>
                <a:spcPts val="0"/>
              </a:spcAft>
              <a:buClr>
                <a:srgbClr val="595959"/>
              </a:buClr>
              <a:buSzPts val="2400"/>
              <a:buFont typeface="Noto Sans Symbols"/>
              <a:buChar char="✔"/>
            </a:pPr>
            <a:r>
              <a:rPr b="0" i="0" lang="pt-PT" sz="2400" u="none" cap="none" strike="noStrike">
                <a:solidFill>
                  <a:srgbClr val="595959"/>
                </a:solidFill>
                <a:latin typeface="Quattrocento Sans"/>
                <a:ea typeface="Quattrocento Sans"/>
                <a:cs typeface="Quattrocento Sans"/>
                <a:sym typeface="Quattrocento Sans"/>
              </a:rPr>
              <a:t>Apresentação em Aula de uma das componentes do programa (AA)</a:t>
            </a:r>
            <a:endParaRPr/>
          </a:p>
          <a:p>
            <a:pPr indent="-342900" lvl="1" marL="800100" marR="0" rtl="0" algn="l">
              <a:lnSpc>
                <a:spcPct val="150000"/>
              </a:lnSpc>
              <a:spcBef>
                <a:spcPts val="0"/>
              </a:spcBef>
              <a:spcAft>
                <a:spcPts val="0"/>
              </a:spcAft>
              <a:buClr>
                <a:srgbClr val="595959"/>
              </a:buClr>
              <a:buSzPts val="2400"/>
              <a:buFont typeface="Noto Sans Symbols"/>
              <a:buChar char="✔"/>
            </a:pPr>
            <a:r>
              <a:rPr b="0" i="0" lang="pt-PT" sz="2400" u="none" cap="none" strike="noStrike">
                <a:solidFill>
                  <a:srgbClr val="595959"/>
                </a:solidFill>
                <a:latin typeface="Quattrocento Sans"/>
                <a:ea typeface="Quattrocento Sans"/>
                <a:cs typeface="Quattrocento Sans"/>
                <a:sym typeface="Quattrocento Sans"/>
              </a:rPr>
              <a:t>Relatório global e “Pitch” final (RP)</a:t>
            </a:r>
            <a:endParaRPr b="0" i="0" sz="2400" u="none" cap="none" strike="noStrike">
              <a:solidFill>
                <a:srgbClr val="595959"/>
              </a:solidFill>
              <a:latin typeface="Quattrocento Sans"/>
              <a:ea typeface="Quattrocento Sans"/>
              <a:cs typeface="Quattrocento Sans"/>
              <a:sym typeface="Quattrocento Sans"/>
            </a:endParaRPr>
          </a:p>
          <a:p>
            <a:pPr indent="0" lvl="1" marL="457200" marR="0" rtl="0" algn="l">
              <a:spcBef>
                <a:spcPts val="0"/>
              </a:spcBef>
              <a:spcAft>
                <a:spcPts val="0"/>
              </a:spcAft>
              <a:buNone/>
            </a:pPr>
            <a:r>
              <a:t/>
            </a:r>
            <a:endParaRPr b="0" i="0" sz="2400" u="none" cap="none" strike="noStrike">
              <a:solidFill>
                <a:srgbClr val="595959"/>
              </a:solidFill>
              <a:latin typeface="Quattrocento Sans"/>
              <a:ea typeface="Quattrocento Sans"/>
              <a:cs typeface="Quattrocento Sans"/>
              <a:sym typeface="Quattrocento Sans"/>
            </a:endParaRPr>
          </a:p>
          <a:p>
            <a:pPr indent="0" lvl="1" marL="457200" marR="0" rtl="0" algn="l">
              <a:spcBef>
                <a:spcPts val="0"/>
              </a:spcBef>
              <a:spcAft>
                <a:spcPts val="0"/>
              </a:spcAft>
              <a:buNone/>
            </a:pPr>
            <a:r>
              <a:rPr b="0" i="0" lang="pt-PT" sz="2400" u="none" cap="none" strike="noStrike">
                <a:solidFill>
                  <a:srgbClr val="595959"/>
                </a:solidFill>
                <a:latin typeface="Quattrocento Sans"/>
                <a:ea typeface="Quattrocento Sans"/>
                <a:cs typeface="Quattrocento Sans"/>
                <a:sym typeface="Quattrocento Sans"/>
              </a:rPr>
              <a:t>		</a:t>
            </a:r>
            <a:r>
              <a:rPr b="1" i="0" lang="pt-PT" sz="2400" u="none" cap="none" strike="noStrike">
                <a:solidFill>
                  <a:srgbClr val="595959"/>
                </a:solidFill>
                <a:latin typeface="Quattrocento Sans"/>
                <a:ea typeface="Quattrocento Sans"/>
                <a:cs typeface="Quattrocento Sans"/>
                <a:sym typeface="Quattrocento Sans"/>
              </a:rPr>
              <a:t> CF = 0,3 x QA + 0,2 x VI + 0,15 x AA + 0,35 x RP</a:t>
            </a:r>
            <a:endParaRPr/>
          </a:p>
          <a:p>
            <a:pPr indent="0" lvl="1" marL="457200" marR="0" rtl="0" algn="l">
              <a:spcBef>
                <a:spcPts val="0"/>
              </a:spcBef>
              <a:spcAft>
                <a:spcPts val="0"/>
              </a:spcAft>
              <a:buNone/>
            </a:pPr>
            <a:r>
              <a:t/>
            </a:r>
            <a:endParaRPr b="1" i="0" sz="2400" u="none" cap="none" strike="noStrike">
              <a:solidFill>
                <a:srgbClr val="595959"/>
              </a:solidFill>
              <a:latin typeface="Quattrocento Sans"/>
              <a:ea typeface="Quattrocento Sans"/>
              <a:cs typeface="Quattrocento Sans"/>
              <a:sym typeface="Quattrocento Sans"/>
            </a:endParaRPr>
          </a:p>
          <a:p>
            <a:pPr indent="0" lvl="1" marL="457200" marR="0" rtl="0" algn="l">
              <a:spcBef>
                <a:spcPts val="0"/>
              </a:spcBef>
              <a:spcAft>
                <a:spcPts val="0"/>
              </a:spcAft>
              <a:buNone/>
            </a:pPr>
            <a:r>
              <a:t/>
            </a:r>
            <a:endParaRPr b="1" i="0" sz="2400" u="none" cap="none" strike="noStrike">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7"/>
          <p:cNvSpPr txBox="1"/>
          <p:nvPr/>
        </p:nvSpPr>
        <p:spPr>
          <a:xfrm>
            <a:off x="50925" y="188641"/>
            <a:ext cx="23984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Avaliação</a:t>
            </a:r>
            <a:endParaRPr/>
          </a:p>
        </p:txBody>
      </p:sp>
      <p:sp>
        <p:nvSpPr>
          <p:cNvPr id="139" name="Google Shape;139;p7"/>
          <p:cNvSpPr txBox="1"/>
          <p:nvPr/>
        </p:nvSpPr>
        <p:spPr>
          <a:xfrm>
            <a:off x="550590" y="1124744"/>
            <a:ext cx="11233248"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595959"/>
              </a:buClr>
              <a:buSzPts val="2400"/>
              <a:buFont typeface="Arial"/>
              <a:buChar char="•"/>
            </a:pPr>
            <a:r>
              <a:rPr b="1" lang="pt-PT" sz="2400">
                <a:solidFill>
                  <a:srgbClr val="595959"/>
                </a:solidFill>
                <a:latin typeface="Quattrocento Sans"/>
                <a:ea typeface="Quattrocento Sans"/>
                <a:cs typeface="Quattrocento Sans"/>
                <a:sym typeface="Quattrocento Sans"/>
              </a:rPr>
              <a:t>Obtenção de frequência</a:t>
            </a:r>
            <a:endParaRPr/>
          </a:p>
          <a:p>
            <a:pPr indent="0" lvl="0" marL="0" marR="0" rtl="0" algn="l">
              <a:spcBef>
                <a:spcPts val="0"/>
              </a:spcBef>
              <a:spcAft>
                <a:spcPts val="0"/>
              </a:spcAft>
              <a:buNone/>
            </a:pPr>
            <a:r>
              <a:t/>
            </a:r>
            <a:endParaRPr sz="2400">
              <a:solidFill>
                <a:srgbClr val="595959"/>
              </a:solidFill>
              <a:latin typeface="Quattrocento Sans"/>
              <a:ea typeface="Quattrocento Sans"/>
              <a:cs typeface="Quattrocento Sans"/>
              <a:sym typeface="Quattrocento Sans"/>
            </a:endParaRPr>
          </a:p>
          <a:p>
            <a:pPr indent="-342900" lvl="1" marL="800100" marR="0" rtl="0" algn="l">
              <a:lnSpc>
                <a:spcPct val="150000"/>
              </a:lnSpc>
              <a:spcBef>
                <a:spcPts val="0"/>
              </a:spcBef>
              <a:spcAft>
                <a:spcPts val="0"/>
              </a:spcAft>
              <a:buClr>
                <a:srgbClr val="595959"/>
              </a:buClr>
              <a:buSzPts val="2400"/>
              <a:buFont typeface="Noto Sans Symbols"/>
              <a:buChar char="✔"/>
            </a:pPr>
            <a:r>
              <a:rPr b="1" i="0" lang="pt-PT" sz="2400" u="none" cap="none" strike="noStrike">
                <a:solidFill>
                  <a:srgbClr val="595959"/>
                </a:solidFill>
                <a:latin typeface="Quattrocento Sans"/>
                <a:ea typeface="Quattrocento Sans"/>
                <a:cs typeface="Quattrocento Sans"/>
                <a:sym typeface="Quattrocento Sans"/>
              </a:rPr>
              <a:t>Entregar os dois trabalhos de grupo (vídeo e trabalho final)</a:t>
            </a:r>
            <a:endParaRPr/>
          </a:p>
          <a:p>
            <a:pPr indent="-342900" lvl="1" marL="800100" marR="0" rtl="0" algn="l">
              <a:lnSpc>
                <a:spcPct val="150000"/>
              </a:lnSpc>
              <a:spcBef>
                <a:spcPts val="0"/>
              </a:spcBef>
              <a:spcAft>
                <a:spcPts val="0"/>
              </a:spcAft>
              <a:buClr>
                <a:srgbClr val="595959"/>
              </a:buClr>
              <a:buSzPts val="2400"/>
              <a:buFont typeface="Noto Sans Symbols"/>
              <a:buChar char="✔"/>
            </a:pPr>
            <a:r>
              <a:rPr b="1" i="0" lang="pt-PT" sz="2400" u="none" cap="none" strike="noStrike">
                <a:solidFill>
                  <a:srgbClr val="595959"/>
                </a:solidFill>
                <a:latin typeface="Quattrocento Sans"/>
                <a:ea typeface="Quattrocento Sans"/>
                <a:cs typeface="Quattrocento Sans"/>
                <a:sym typeface="Quattrocento Sans"/>
              </a:rPr>
              <a:t>Fazer pelo menos 6 quizzes</a:t>
            </a:r>
            <a:endParaRPr b="1" i="0" sz="2400" u="none" cap="none" strike="noStrike">
              <a:solidFill>
                <a:srgbClr val="595959"/>
              </a:solidFill>
              <a:latin typeface="Quattrocento Sans"/>
              <a:ea typeface="Quattrocento Sans"/>
              <a:cs typeface="Quattrocento Sans"/>
              <a:sym typeface="Quattrocento Sans"/>
            </a:endParaRPr>
          </a:p>
          <a:p>
            <a:pPr indent="0" lvl="1" marL="457200" marR="0" rtl="0" algn="l">
              <a:spcBef>
                <a:spcPts val="0"/>
              </a:spcBef>
              <a:spcAft>
                <a:spcPts val="0"/>
              </a:spcAft>
              <a:buNone/>
            </a:pPr>
            <a:r>
              <a:t/>
            </a:r>
            <a:endParaRPr b="1" i="0" sz="2400" u="none" cap="none" strike="noStrike">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nvSpPr>
        <p:spPr>
          <a:xfrm>
            <a:off x="50925" y="188641"/>
            <a:ext cx="2349121"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Estrutura</a:t>
            </a:r>
            <a:endParaRPr/>
          </a:p>
        </p:txBody>
      </p:sp>
      <p:grpSp>
        <p:nvGrpSpPr>
          <p:cNvPr id="145" name="Google Shape;145;p8"/>
          <p:cNvGrpSpPr/>
          <p:nvPr/>
        </p:nvGrpSpPr>
        <p:grpSpPr>
          <a:xfrm>
            <a:off x="627307" y="1368523"/>
            <a:ext cx="10143708" cy="1096617"/>
            <a:chOff x="4709" y="891851"/>
            <a:chExt cx="10143708" cy="1096617"/>
          </a:xfrm>
        </p:grpSpPr>
        <p:sp>
          <p:nvSpPr>
            <p:cNvPr id="146" name="Google Shape;146;p8"/>
            <p:cNvSpPr/>
            <p:nvPr/>
          </p:nvSpPr>
          <p:spPr>
            <a:xfrm>
              <a:off x="4709" y="891851"/>
              <a:ext cx="2741542" cy="1096617"/>
            </a:xfrm>
            <a:prstGeom prst="chevron">
              <a:avLst>
                <a:gd fmla="val 50000" name="adj"/>
              </a:avLst>
            </a:prstGeom>
            <a:solidFill>
              <a:srgbClr val="D995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txBox="1"/>
            <p:nvPr/>
          </p:nvSpPr>
          <p:spPr>
            <a:xfrm>
              <a:off x="553018" y="891851"/>
              <a:ext cx="1644925" cy="1096617"/>
            </a:xfrm>
            <a:prstGeom prst="rect">
              <a:avLst/>
            </a:prstGeom>
            <a:noFill/>
            <a:ln>
              <a:noFill/>
            </a:ln>
          </p:spPr>
          <p:txBody>
            <a:bodyPr anchorCtr="0" anchor="ctr" bIns="28000" lIns="84000" spcFirstLastPara="1" rIns="28000" wrap="square" tIns="28000">
              <a:noAutofit/>
            </a:bodyPr>
            <a:lstStyle/>
            <a:p>
              <a:pPr indent="0" lvl="0" marL="0" marR="0" rtl="0" algn="ctr">
                <a:lnSpc>
                  <a:spcPct val="90000"/>
                </a:lnSpc>
                <a:spcBef>
                  <a:spcPts val="0"/>
                </a:spcBef>
                <a:spcAft>
                  <a:spcPts val="0"/>
                </a:spcAft>
                <a:buClr>
                  <a:srgbClr val="7F7F7F"/>
                </a:buClr>
                <a:buSzPts val="2100"/>
                <a:buFont typeface="Quattrocento Sans"/>
                <a:buNone/>
              </a:pPr>
              <a:r>
                <a:rPr b="1" lang="pt-PT" sz="2100">
                  <a:solidFill>
                    <a:srgbClr val="7F7F7F"/>
                  </a:solidFill>
                  <a:latin typeface="Quattrocento Sans"/>
                  <a:ea typeface="Quattrocento Sans"/>
                  <a:cs typeface="Quattrocento Sans"/>
                  <a:sym typeface="Quattrocento Sans"/>
                </a:rPr>
                <a:t>Formação de grupos (4 alunos)</a:t>
              </a:r>
              <a:endParaRPr/>
            </a:p>
          </p:txBody>
        </p:sp>
        <p:sp>
          <p:nvSpPr>
            <p:cNvPr id="148" name="Google Shape;148;p8"/>
            <p:cNvSpPr/>
            <p:nvPr/>
          </p:nvSpPr>
          <p:spPr>
            <a:xfrm>
              <a:off x="2472098" y="891851"/>
              <a:ext cx="2741542" cy="1096617"/>
            </a:xfrm>
            <a:prstGeom prst="chevron">
              <a:avLst>
                <a:gd fmla="val 50000" name="adj"/>
              </a:avLst>
            </a:prstGeom>
            <a:solidFill>
              <a:srgbClr val="D995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txBox="1"/>
            <p:nvPr/>
          </p:nvSpPr>
          <p:spPr>
            <a:xfrm>
              <a:off x="3020407" y="891851"/>
              <a:ext cx="1644925" cy="1096617"/>
            </a:xfrm>
            <a:prstGeom prst="rect">
              <a:avLst/>
            </a:prstGeom>
            <a:noFill/>
            <a:ln>
              <a:noFill/>
            </a:ln>
          </p:spPr>
          <p:txBody>
            <a:bodyPr anchorCtr="0" anchor="ctr" bIns="28000" lIns="84000" spcFirstLastPara="1" rIns="28000" wrap="square" tIns="28000">
              <a:noAutofit/>
            </a:bodyPr>
            <a:lstStyle/>
            <a:p>
              <a:pPr indent="0" lvl="0" marL="0" marR="0" rtl="0" algn="ctr">
                <a:lnSpc>
                  <a:spcPct val="90000"/>
                </a:lnSpc>
                <a:spcBef>
                  <a:spcPts val="0"/>
                </a:spcBef>
                <a:spcAft>
                  <a:spcPts val="0"/>
                </a:spcAft>
                <a:buClr>
                  <a:srgbClr val="7F7F7F"/>
                </a:buClr>
                <a:buSzPts val="2100"/>
                <a:buFont typeface="Quattrocento Sans"/>
                <a:buNone/>
              </a:pPr>
              <a:r>
                <a:rPr b="1" lang="pt-PT" sz="2100">
                  <a:solidFill>
                    <a:srgbClr val="7F7F7F"/>
                  </a:solidFill>
                  <a:latin typeface="Quattrocento Sans"/>
                  <a:ea typeface="Quattrocento Sans"/>
                  <a:cs typeface="Quattrocento Sans"/>
                  <a:sym typeface="Quattrocento Sans"/>
                </a:rPr>
                <a:t>Idealização de projectos</a:t>
              </a:r>
              <a:endParaRPr/>
            </a:p>
          </p:txBody>
        </p:sp>
        <p:sp>
          <p:nvSpPr>
            <p:cNvPr id="150" name="Google Shape;150;p8"/>
            <p:cNvSpPr/>
            <p:nvPr/>
          </p:nvSpPr>
          <p:spPr>
            <a:xfrm>
              <a:off x="4939486" y="891851"/>
              <a:ext cx="2741542" cy="1096617"/>
            </a:xfrm>
            <a:prstGeom prst="chevron">
              <a:avLst>
                <a:gd fmla="val 50000" name="adj"/>
              </a:avLst>
            </a:prstGeom>
            <a:solidFill>
              <a:srgbClr val="D995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txBox="1"/>
            <p:nvPr/>
          </p:nvSpPr>
          <p:spPr>
            <a:xfrm>
              <a:off x="5487795" y="891851"/>
              <a:ext cx="1644925" cy="1096617"/>
            </a:xfrm>
            <a:prstGeom prst="rect">
              <a:avLst/>
            </a:prstGeom>
            <a:noFill/>
            <a:ln>
              <a:noFill/>
            </a:ln>
          </p:spPr>
          <p:txBody>
            <a:bodyPr anchorCtr="0" anchor="ctr" bIns="28000" lIns="84000" spcFirstLastPara="1" rIns="28000" wrap="square" tIns="28000">
              <a:noAutofit/>
            </a:bodyPr>
            <a:lstStyle/>
            <a:p>
              <a:pPr indent="0" lvl="0" marL="0" marR="0" rtl="0" algn="ctr">
                <a:lnSpc>
                  <a:spcPct val="90000"/>
                </a:lnSpc>
                <a:spcBef>
                  <a:spcPts val="0"/>
                </a:spcBef>
                <a:spcAft>
                  <a:spcPts val="0"/>
                </a:spcAft>
                <a:buClr>
                  <a:srgbClr val="7F7F7F"/>
                </a:buClr>
                <a:buSzPts val="2100"/>
                <a:buFont typeface="Quattrocento Sans"/>
                <a:buNone/>
              </a:pPr>
              <a:r>
                <a:rPr b="1" lang="pt-PT" sz="2100">
                  <a:solidFill>
                    <a:srgbClr val="7F7F7F"/>
                  </a:solidFill>
                  <a:latin typeface="Quattrocento Sans"/>
                  <a:ea typeface="Quattrocento Sans"/>
                  <a:cs typeface="Quattrocento Sans"/>
                  <a:sym typeface="Quattrocento Sans"/>
                </a:rPr>
                <a:t>Estratégia empresarial</a:t>
              </a:r>
              <a:endParaRPr/>
            </a:p>
          </p:txBody>
        </p:sp>
        <p:sp>
          <p:nvSpPr>
            <p:cNvPr id="152" name="Google Shape;152;p8"/>
            <p:cNvSpPr/>
            <p:nvPr/>
          </p:nvSpPr>
          <p:spPr>
            <a:xfrm>
              <a:off x="7406875" y="891851"/>
              <a:ext cx="2741542" cy="1096617"/>
            </a:xfrm>
            <a:prstGeom prst="chevron">
              <a:avLst>
                <a:gd fmla="val 50000" name="adj"/>
              </a:avLst>
            </a:prstGeom>
            <a:solidFill>
              <a:srgbClr val="D9959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txBox="1"/>
            <p:nvPr/>
          </p:nvSpPr>
          <p:spPr>
            <a:xfrm>
              <a:off x="7955184" y="891851"/>
              <a:ext cx="1644925" cy="1096617"/>
            </a:xfrm>
            <a:prstGeom prst="rect">
              <a:avLst/>
            </a:prstGeom>
            <a:noFill/>
            <a:ln>
              <a:noFill/>
            </a:ln>
          </p:spPr>
          <p:txBody>
            <a:bodyPr anchorCtr="0" anchor="ctr" bIns="28000" lIns="84000" spcFirstLastPara="1" rIns="28000" wrap="square" tIns="28000">
              <a:noAutofit/>
            </a:bodyPr>
            <a:lstStyle/>
            <a:p>
              <a:pPr indent="0" lvl="0" marL="0" marR="0" rtl="0" algn="ctr">
                <a:lnSpc>
                  <a:spcPct val="90000"/>
                </a:lnSpc>
                <a:spcBef>
                  <a:spcPts val="0"/>
                </a:spcBef>
                <a:spcAft>
                  <a:spcPts val="0"/>
                </a:spcAft>
                <a:buClr>
                  <a:srgbClr val="7F7F7F"/>
                </a:buClr>
                <a:buSzPts val="2100"/>
                <a:buFont typeface="Quattrocento Sans"/>
                <a:buNone/>
              </a:pPr>
              <a:r>
                <a:rPr b="1" lang="pt-PT" sz="2100">
                  <a:solidFill>
                    <a:srgbClr val="7F7F7F"/>
                  </a:solidFill>
                  <a:latin typeface="Quattrocento Sans"/>
                  <a:ea typeface="Quattrocento Sans"/>
                  <a:cs typeface="Quattrocento Sans"/>
                  <a:sym typeface="Quattrocento Sans"/>
                </a:rPr>
                <a:t>Avaliação de projetos</a:t>
              </a:r>
              <a:endParaRPr/>
            </a:p>
          </p:txBody>
        </p:sp>
      </p:grpSp>
      <p:sp>
        <p:nvSpPr>
          <p:cNvPr id="154" name="Google Shape;154;p8"/>
          <p:cNvSpPr txBox="1"/>
          <p:nvPr/>
        </p:nvSpPr>
        <p:spPr>
          <a:xfrm>
            <a:off x="838622" y="2852936"/>
            <a:ext cx="10945216" cy="42165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800">
                <a:solidFill>
                  <a:srgbClr val="595959"/>
                </a:solidFill>
                <a:latin typeface="Quattrocento Sans"/>
                <a:ea typeface="Quattrocento Sans"/>
                <a:cs typeface="Quattrocento Sans"/>
                <a:sym typeface="Quattrocento Sans"/>
              </a:rPr>
              <a:t>Trabalhos</a:t>
            </a:r>
            <a:endParaRPr b="1" sz="2400">
              <a:solidFill>
                <a:srgbClr val="595959"/>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595959"/>
              </a:buClr>
              <a:buSzPts val="2400"/>
              <a:buFont typeface="Arial"/>
              <a:buChar char="•"/>
            </a:pPr>
            <a:r>
              <a:rPr b="1" lang="pt-PT" sz="2400">
                <a:solidFill>
                  <a:srgbClr val="595959"/>
                </a:solidFill>
                <a:latin typeface="Quattrocento Sans"/>
                <a:ea typeface="Quattrocento Sans"/>
                <a:cs typeface="Quattrocento Sans"/>
                <a:sym typeface="Quattrocento Sans"/>
              </a:rPr>
              <a:t>Grupos: Nomes</a:t>
            </a:r>
            <a:endParaRPr/>
          </a:p>
          <a:p>
            <a:pPr indent="-342900" lvl="0" marL="342900" marR="0" rtl="0" algn="l">
              <a:spcBef>
                <a:spcPts val="0"/>
              </a:spcBef>
              <a:spcAft>
                <a:spcPts val="0"/>
              </a:spcAft>
              <a:buClr>
                <a:srgbClr val="595959"/>
              </a:buClr>
              <a:buSzPts val="2400"/>
              <a:buFont typeface="Arial"/>
              <a:buChar char="•"/>
            </a:pPr>
            <a:r>
              <a:rPr b="1" lang="pt-PT" sz="2400">
                <a:solidFill>
                  <a:srgbClr val="595959"/>
                </a:solidFill>
                <a:latin typeface="Quattrocento Sans"/>
                <a:ea typeface="Quattrocento Sans"/>
                <a:cs typeface="Quattrocento Sans"/>
                <a:sym typeface="Quattrocento Sans"/>
              </a:rPr>
              <a:t>Proposta de negócio</a:t>
            </a:r>
            <a:endParaRPr/>
          </a:p>
          <a:p>
            <a:pPr indent="-342900" lvl="1" marL="800100" marR="0" rtl="0" algn="l">
              <a:spcBef>
                <a:spcPts val="0"/>
              </a:spcBef>
              <a:spcAft>
                <a:spcPts val="0"/>
              </a:spcAft>
              <a:buClr>
                <a:srgbClr val="595959"/>
              </a:buClr>
              <a:buSzPts val="2400"/>
              <a:buFont typeface="Arial"/>
              <a:buChar char="•"/>
            </a:pPr>
            <a:r>
              <a:rPr b="0" i="0" lang="pt-PT" sz="2400" u="none" cap="none" strike="noStrike">
                <a:solidFill>
                  <a:srgbClr val="595959"/>
                </a:solidFill>
                <a:latin typeface="Quattrocento Sans"/>
                <a:ea typeface="Quattrocento Sans"/>
                <a:cs typeface="Quattrocento Sans"/>
                <a:sym typeface="Quattrocento Sans"/>
              </a:rPr>
              <a:t>Negócios do setor (agricultura, ambiente, produção alimentar,...)</a:t>
            </a:r>
            <a:endParaRPr/>
          </a:p>
          <a:p>
            <a:pPr indent="-342900" lvl="1" marL="800100" marR="0" rtl="0" algn="l">
              <a:spcBef>
                <a:spcPts val="0"/>
              </a:spcBef>
              <a:spcAft>
                <a:spcPts val="0"/>
              </a:spcAft>
              <a:buClr>
                <a:srgbClr val="595959"/>
              </a:buClr>
              <a:buSzPts val="2400"/>
              <a:buFont typeface="Arial"/>
              <a:buChar char="•"/>
            </a:pPr>
            <a:r>
              <a:rPr b="0" i="0" lang="pt-PT" sz="2400" u="none" cap="none" strike="noStrike">
                <a:solidFill>
                  <a:srgbClr val="595959"/>
                </a:solidFill>
                <a:latin typeface="Quattrocento Sans"/>
                <a:ea typeface="Quattrocento Sans"/>
                <a:cs typeface="Quattrocento Sans"/>
                <a:sym typeface="Quattrocento Sans"/>
              </a:rPr>
              <a:t>Focados numa atividade concreta na cadeia de valor</a:t>
            </a:r>
            <a:endParaRPr/>
          </a:p>
          <a:p>
            <a:pPr indent="-342900" lvl="1" marL="800100" marR="0" rtl="0" algn="l">
              <a:spcBef>
                <a:spcPts val="0"/>
              </a:spcBef>
              <a:spcAft>
                <a:spcPts val="0"/>
              </a:spcAft>
              <a:buClr>
                <a:srgbClr val="595959"/>
              </a:buClr>
              <a:buSzPts val="2400"/>
              <a:buFont typeface="Arial"/>
              <a:buChar char="•"/>
            </a:pPr>
            <a:r>
              <a:rPr b="0" i="0" lang="pt-PT" sz="2400" u="none" cap="none" strike="noStrike">
                <a:solidFill>
                  <a:srgbClr val="595959"/>
                </a:solidFill>
                <a:latin typeface="Quattrocento Sans"/>
                <a:ea typeface="Quattrocento Sans"/>
                <a:cs typeface="Quattrocento Sans"/>
                <a:sym typeface="Quattrocento Sans"/>
              </a:rPr>
              <a:t>Produtos ou serviços, de preferência dirigido ao consumidor final ou a agricultores</a:t>
            </a:r>
            <a:endParaRPr/>
          </a:p>
          <a:p>
            <a:pPr indent="-342900" lvl="1" marL="800100" marR="0" rtl="0" algn="l">
              <a:spcBef>
                <a:spcPts val="0"/>
              </a:spcBef>
              <a:spcAft>
                <a:spcPts val="0"/>
              </a:spcAft>
              <a:buClr>
                <a:srgbClr val="595959"/>
              </a:buClr>
              <a:buSzPts val="2400"/>
              <a:buFont typeface="Arial"/>
              <a:buChar char="•"/>
            </a:pPr>
            <a:r>
              <a:rPr b="0" i="0" lang="pt-PT" sz="2400" u="none" cap="none" strike="noStrike">
                <a:solidFill>
                  <a:srgbClr val="595959"/>
                </a:solidFill>
                <a:latin typeface="Quattrocento Sans"/>
                <a:ea typeface="Quattrocento Sans"/>
                <a:cs typeface="Quattrocento Sans"/>
                <a:sym typeface="Quattrocento Sans"/>
              </a:rPr>
              <a:t>Simplifiquem e escolham temas que gostem e sobre os quais tenham informação</a:t>
            </a:r>
            <a:endParaRPr/>
          </a:p>
          <a:p>
            <a:pPr indent="-190500" lvl="1" marL="800100" marR="0" rtl="0" algn="l">
              <a:spcBef>
                <a:spcPts val="0"/>
              </a:spcBef>
              <a:spcAft>
                <a:spcPts val="0"/>
              </a:spcAft>
              <a:buClr>
                <a:schemeClr val="dk1"/>
              </a:buClr>
              <a:buSzPts val="2400"/>
              <a:buFont typeface="Arial"/>
              <a:buNone/>
            </a:pPr>
            <a:r>
              <a:t/>
            </a:r>
            <a:endParaRPr b="0" i="0" sz="2400" u="none" cap="none" strike="noStrike">
              <a:solidFill>
                <a:srgbClr val="595959"/>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2400">
              <a:solidFill>
                <a:srgbClr val="595959"/>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nvSpPr>
        <p:spPr>
          <a:xfrm>
            <a:off x="50925" y="188641"/>
            <a:ext cx="673774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3200">
                <a:solidFill>
                  <a:srgbClr val="7F7F7F"/>
                </a:solidFill>
                <a:latin typeface="Verdana"/>
                <a:ea typeface="Verdana"/>
                <a:cs typeface="Verdana"/>
                <a:sym typeface="Verdana"/>
              </a:rPr>
              <a:t>Estrutura dos Vídeos (2020)</a:t>
            </a:r>
            <a:endParaRPr/>
          </a:p>
        </p:txBody>
      </p:sp>
      <p:pic>
        <p:nvPicPr>
          <p:cNvPr id="160" name="Google Shape;160;p9"/>
          <p:cNvPicPr preferRelativeResize="0"/>
          <p:nvPr/>
        </p:nvPicPr>
        <p:blipFill rotWithShape="1">
          <a:blip r:embed="rId3">
            <a:alphaModFix/>
          </a:blip>
          <a:srcRect b="50498" l="0" r="0" t="0"/>
          <a:stretch/>
        </p:blipFill>
        <p:spPr>
          <a:xfrm>
            <a:off x="262558" y="1196753"/>
            <a:ext cx="1872208" cy="1042630"/>
          </a:xfrm>
          <a:prstGeom prst="rect">
            <a:avLst/>
          </a:prstGeom>
          <a:noFill/>
          <a:ln cap="flat" cmpd="sng" w="9525">
            <a:solidFill>
              <a:schemeClr val="dk1"/>
            </a:solidFill>
            <a:prstDash val="solid"/>
            <a:round/>
            <a:headEnd len="sm" w="sm" type="none"/>
            <a:tailEnd len="sm" w="sm" type="none"/>
          </a:ln>
        </p:spPr>
      </p:pic>
      <p:sp>
        <p:nvSpPr>
          <p:cNvPr id="161" name="Google Shape;161;p9"/>
          <p:cNvSpPr txBox="1"/>
          <p:nvPr/>
        </p:nvSpPr>
        <p:spPr>
          <a:xfrm>
            <a:off x="2350625" y="1241589"/>
            <a:ext cx="3456714" cy="9233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Tahoma"/>
              <a:buAutoNum type="arabicPeriod"/>
            </a:pPr>
            <a:r>
              <a:rPr lang="pt-PT" sz="1800">
                <a:solidFill>
                  <a:schemeClr val="dk1"/>
                </a:solidFill>
                <a:latin typeface="Tahoma"/>
                <a:ea typeface="Tahoma"/>
                <a:cs typeface="Tahoma"/>
                <a:sym typeface="Tahoma"/>
              </a:rPr>
              <a:t>Capa</a:t>
            </a:r>
            <a:endParaRPr/>
          </a:p>
          <a:p>
            <a:pPr indent="0" lvl="0" marL="0" marR="0" rtl="0" algn="l">
              <a:spcBef>
                <a:spcPts val="0"/>
              </a:spcBef>
              <a:spcAft>
                <a:spcPts val="0"/>
              </a:spcAft>
              <a:buNone/>
            </a:pPr>
            <a:r>
              <a:rPr lang="pt-PT" sz="1800">
                <a:solidFill>
                  <a:schemeClr val="dk1"/>
                </a:solidFill>
                <a:latin typeface="Tahoma"/>
                <a:ea typeface="Tahoma"/>
                <a:cs typeface="Tahoma"/>
                <a:sym typeface="Tahoma"/>
              </a:rPr>
              <a:t>Nome da UC, tema atribuído, grupo, data de apresentação</a:t>
            </a:r>
            <a:endParaRPr/>
          </a:p>
        </p:txBody>
      </p:sp>
      <p:pic>
        <p:nvPicPr>
          <p:cNvPr id="162" name="Google Shape;162;p9"/>
          <p:cNvPicPr preferRelativeResize="0"/>
          <p:nvPr/>
        </p:nvPicPr>
        <p:blipFill rotWithShape="1">
          <a:blip r:embed="rId4">
            <a:alphaModFix/>
          </a:blip>
          <a:srcRect b="50700" l="0" r="0" t="651"/>
          <a:stretch/>
        </p:blipFill>
        <p:spPr>
          <a:xfrm>
            <a:off x="284152" y="2697083"/>
            <a:ext cx="1872208" cy="1024668"/>
          </a:xfrm>
          <a:prstGeom prst="rect">
            <a:avLst/>
          </a:prstGeom>
          <a:noFill/>
          <a:ln cap="flat" cmpd="sng" w="9525">
            <a:solidFill>
              <a:schemeClr val="dk1"/>
            </a:solidFill>
            <a:prstDash val="solid"/>
            <a:round/>
            <a:headEnd len="sm" w="sm" type="none"/>
            <a:tailEnd len="sm" w="sm" type="none"/>
          </a:ln>
        </p:spPr>
      </p:pic>
      <p:pic>
        <p:nvPicPr>
          <p:cNvPr id="163" name="Google Shape;163;p9"/>
          <p:cNvPicPr preferRelativeResize="0"/>
          <p:nvPr/>
        </p:nvPicPr>
        <p:blipFill rotWithShape="1">
          <a:blip r:embed="rId5">
            <a:alphaModFix/>
          </a:blip>
          <a:srcRect b="50350" l="0" r="0" t="0"/>
          <a:stretch/>
        </p:blipFill>
        <p:spPr>
          <a:xfrm>
            <a:off x="266550" y="3789040"/>
            <a:ext cx="1872208" cy="1045745"/>
          </a:xfrm>
          <a:prstGeom prst="rect">
            <a:avLst/>
          </a:prstGeom>
          <a:noFill/>
          <a:ln cap="flat" cmpd="sng" w="9525">
            <a:solidFill>
              <a:schemeClr val="dk1"/>
            </a:solidFill>
            <a:prstDash val="solid"/>
            <a:round/>
            <a:headEnd len="sm" w="sm" type="none"/>
            <a:tailEnd len="sm" w="sm" type="none"/>
          </a:ln>
        </p:spPr>
      </p:pic>
      <p:sp>
        <p:nvSpPr>
          <p:cNvPr id="164" name="Google Shape;164;p9"/>
          <p:cNvSpPr txBox="1"/>
          <p:nvPr/>
        </p:nvSpPr>
        <p:spPr>
          <a:xfrm>
            <a:off x="2350625" y="3398585"/>
            <a:ext cx="34567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2.- 6. Desenvolvimento (livre) do tema</a:t>
            </a:r>
            <a:endParaRPr/>
          </a:p>
        </p:txBody>
      </p:sp>
      <p:sp>
        <p:nvSpPr>
          <p:cNvPr id="165" name="Google Shape;165;p9"/>
          <p:cNvSpPr txBox="1"/>
          <p:nvPr/>
        </p:nvSpPr>
        <p:spPr>
          <a:xfrm>
            <a:off x="2400652" y="5388117"/>
            <a:ext cx="34567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Calibri"/>
                <a:ea typeface="Calibri"/>
                <a:cs typeface="Calibri"/>
                <a:sym typeface="Calibri"/>
              </a:rPr>
              <a:t>7. Bibliografia</a:t>
            </a:r>
            <a:endParaRPr/>
          </a:p>
        </p:txBody>
      </p:sp>
      <p:sp>
        <p:nvSpPr>
          <p:cNvPr id="166" name="Google Shape;166;p9"/>
          <p:cNvSpPr txBox="1"/>
          <p:nvPr/>
        </p:nvSpPr>
        <p:spPr>
          <a:xfrm>
            <a:off x="8255446" y="1345317"/>
            <a:ext cx="2304256" cy="369332"/>
          </a:xfrm>
          <a:prstGeom prst="rect">
            <a:avLst/>
          </a:prstGeom>
          <a:solidFill>
            <a:srgbClr val="E5B8B7"/>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Tahoma"/>
                <a:ea typeface="Tahoma"/>
                <a:cs typeface="Tahoma"/>
                <a:sym typeface="Tahoma"/>
              </a:rPr>
              <a:t>Máximo 5 minutos</a:t>
            </a:r>
            <a:endParaRPr/>
          </a:p>
        </p:txBody>
      </p:sp>
      <p:pic>
        <p:nvPicPr>
          <p:cNvPr descr="Resultado de imagem para timer hand icon" id="167" name="Google Shape;167;p9"/>
          <p:cNvPicPr preferRelativeResize="0"/>
          <p:nvPr/>
        </p:nvPicPr>
        <p:blipFill rotWithShape="1">
          <a:blip r:embed="rId6">
            <a:alphaModFix/>
          </a:blip>
          <a:srcRect b="0" l="0" r="0" t="0"/>
          <a:stretch/>
        </p:blipFill>
        <p:spPr>
          <a:xfrm flipH="1">
            <a:off x="10487694" y="764704"/>
            <a:ext cx="1279186" cy="1313433"/>
          </a:xfrm>
          <a:prstGeom prst="rect">
            <a:avLst/>
          </a:prstGeom>
          <a:noFill/>
          <a:ln>
            <a:noFill/>
          </a:ln>
        </p:spPr>
      </p:pic>
      <p:sp>
        <p:nvSpPr>
          <p:cNvPr id="168" name="Google Shape;168;p9"/>
          <p:cNvSpPr txBox="1"/>
          <p:nvPr/>
        </p:nvSpPr>
        <p:spPr>
          <a:xfrm>
            <a:off x="6096000" y="2204864"/>
            <a:ext cx="6094413" cy="369332"/>
          </a:xfrm>
          <a:prstGeom prst="rect">
            <a:avLst/>
          </a:prstGeom>
          <a:solidFill>
            <a:srgbClr val="C3D69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PT" sz="1800">
                <a:solidFill>
                  <a:schemeClr val="dk1"/>
                </a:solidFill>
                <a:latin typeface="Tahoma"/>
                <a:ea typeface="Tahoma"/>
                <a:cs typeface="Tahoma"/>
                <a:sym typeface="Tahoma"/>
              </a:rPr>
              <a:t>COMO GRAVAR</a:t>
            </a:r>
            <a:endParaRPr/>
          </a:p>
        </p:txBody>
      </p:sp>
      <p:sp>
        <p:nvSpPr>
          <p:cNvPr id="169" name="Google Shape;169;p9"/>
          <p:cNvSpPr txBox="1"/>
          <p:nvPr/>
        </p:nvSpPr>
        <p:spPr>
          <a:xfrm>
            <a:off x="6264762" y="6090049"/>
            <a:ext cx="56644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pt-PT" sz="1800">
                <a:solidFill>
                  <a:schemeClr val="dk1"/>
                </a:solidFill>
                <a:latin typeface="Calibri"/>
                <a:ea typeface="Calibri"/>
                <a:cs typeface="Calibri"/>
                <a:sym typeface="Calibri"/>
              </a:rPr>
              <a:t>3. Guardar como mp4</a:t>
            </a:r>
            <a:endParaRPr/>
          </a:p>
        </p:txBody>
      </p:sp>
      <p:sp>
        <p:nvSpPr>
          <p:cNvPr descr="Resultado de imagem para office 365 campus ulisboa" id="170" name="Google Shape;170;p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1" name="Google Shape;171;p9"/>
          <p:cNvPicPr preferRelativeResize="0"/>
          <p:nvPr/>
        </p:nvPicPr>
        <p:blipFill rotWithShape="1">
          <a:blip r:embed="rId7">
            <a:alphaModFix/>
          </a:blip>
          <a:srcRect b="0" l="0" r="0" t="0"/>
          <a:stretch/>
        </p:blipFill>
        <p:spPr>
          <a:xfrm>
            <a:off x="10127654" y="2593358"/>
            <a:ext cx="2004814" cy="1122696"/>
          </a:xfrm>
          <a:prstGeom prst="rect">
            <a:avLst/>
          </a:prstGeom>
          <a:noFill/>
          <a:ln>
            <a:noFill/>
          </a:ln>
        </p:spPr>
      </p:pic>
      <p:pic>
        <p:nvPicPr>
          <p:cNvPr id="172" name="Google Shape;172;p9"/>
          <p:cNvPicPr preferRelativeResize="0"/>
          <p:nvPr/>
        </p:nvPicPr>
        <p:blipFill rotWithShape="1">
          <a:blip r:embed="rId8">
            <a:alphaModFix/>
          </a:blip>
          <a:srcRect b="57220" l="0" r="35106" t="0"/>
          <a:stretch/>
        </p:blipFill>
        <p:spPr>
          <a:xfrm>
            <a:off x="6112362" y="3789040"/>
            <a:ext cx="5816806" cy="2156993"/>
          </a:xfrm>
          <a:prstGeom prst="rect">
            <a:avLst/>
          </a:prstGeom>
          <a:noFill/>
          <a:ln cap="flat" cmpd="sng" w="9525">
            <a:solidFill>
              <a:schemeClr val="dk1"/>
            </a:solidFill>
            <a:prstDash val="solid"/>
            <a:round/>
            <a:headEnd len="sm" w="sm" type="none"/>
            <a:tailEnd len="sm" w="sm" type="none"/>
          </a:ln>
        </p:spPr>
      </p:pic>
      <p:sp>
        <p:nvSpPr>
          <p:cNvPr id="173" name="Google Shape;173;p9"/>
          <p:cNvSpPr/>
          <p:nvPr/>
        </p:nvSpPr>
        <p:spPr>
          <a:xfrm>
            <a:off x="9335566" y="4365104"/>
            <a:ext cx="1368152" cy="576064"/>
          </a:xfrm>
          <a:prstGeom prst="ellipse">
            <a:avLst/>
          </a:prstGeom>
          <a:noFill/>
          <a:ln cap="flat" cmpd="sng" w="762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9"/>
          <p:cNvSpPr txBox="1"/>
          <p:nvPr/>
        </p:nvSpPr>
        <p:spPr>
          <a:xfrm>
            <a:off x="6096000" y="2647182"/>
            <a:ext cx="4014052" cy="9233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rabicPeriod"/>
            </a:pPr>
            <a:r>
              <a:rPr lang="pt-PT" sz="1800">
                <a:solidFill>
                  <a:schemeClr val="dk1"/>
                </a:solidFill>
                <a:latin typeface="Calibri"/>
                <a:ea typeface="Calibri"/>
                <a:cs typeface="Calibri"/>
                <a:sym typeface="Calibri"/>
              </a:rPr>
              <a:t>Fazer powerpoint e guião (nas notas do PP)</a:t>
            </a:r>
            <a:endParaRPr/>
          </a:p>
          <a:p>
            <a:pPr indent="-342900" lvl="0" marL="342900" marR="0" rtl="0" algn="l">
              <a:spcBef>
                <a:spcPts val="0"/>
              </a:spcBef>
              <a:spcAft>
                <a:spcPts val="0"/>
              </a:spcAft>
              <a:buClr>
                <a:schemeClr val="dk1"/>
              </a:buClr>
              <a:buSzPts val="1800"/>
              <a:buFont typeface="Calibri"/>
              <a:buAutoNum type="arabicPeriod"/>
            </a:pPr>
            <a:r>
              <a:rPr lang="pt-PT" sz="1800">
                <a:solidFill>
                  <a:schemeClr val="dk1"/>
                </a:solidFill>
                <a:latin typeface="Calibri"/>
                <a:ea typeface="Calibri"/>
                <a:cs typeface="Calibri"/>
                <a:sym typeface="Calibri"/>
              </a:rPr>
              <a:t>Utilizar a seguinte funcionalidade do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2015-01-14T17:13:31Z</dcterms:created>
  <dc:creator>Sofia Melvill</dc:creator>
</cp:coreProperties>
</file>